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68"/>
  </p:notesMasterIdLst>
  <p:handoutMasterIdLst>
    <p:handoutMasterId r:id="rId69"/>
  </p:handoutMasterIdLst>
  <p:sldIdLst>
    <p:sldId id="299" r:id="rId2"/>
    <p:sldId id="430" r:id="rId3"/>
    <p:sldId id="431" r:id="rId4"/>
    <p:sldId id="432" r:id="rId5"/>
    <p:sldId id="433" r:id="rId6"/>
    <p:sldId id="434" r:id="rId7"/>
    <p:sldId id="435" r:id="rId8"/>
    <p:sldId id="492" r:id="rId9"/>
    <p:sldId id="494" r:id="rId10"/>
    <p:sldId id="436" r:id="rId11"/>
    <p:sldId id="437" r:id="rId12"/>
    <p:sldId id="438" r:id="rId13"/>
    <p:sldId id="439" r:id="rId14"/>
    <p:sldId id="440" r:id="rId15"/>
    <p:sldId id="441" r:id="rId16"/>
    <p:sldId id="442" r:id="rId17"/>
    <p:sldId id="443" r:id="rId18"/>
    <p:sldId id="444" r:id="rId19"/>
    <p:sldId id="445" r:id="rId20"/>
    <p:sldId id="446" r:id="rId21"/>
    <p:sldId id="495" r:id="rId22"/>
    <p:sldId id="447" r:id="rId23"/>
    <p:sldId id="496" r:id="rId24"/>
    <p:sldId id="497" r:id="rId25"/>
    <p:sldId id="498" r:id="rId26"/>
    <p:sldId id="448" r:id="rId27"/>
    <p:sldId id="449" r:id="rId28"/>
    <p:sldId id="450" r:id="rId29"/>
    <p:sldId id="365" r:id="rId30"/>
    <p:sldId id="451" r:id="rId31"/>
    <p:sldId id="452" r:id="rId32"/>
    <p:sldId id="453" r:id="rId33"/>
    <p:sldId id="465" r:id="rId34"/>
    <p:sldId id="466" r:id="rId35"/>
    <p:sldId id="467" r:id="rId36"/>
    <p:sldId id="468" r:id="rId37"/>
    <p:sldId id="469" r:id="rId38"/>
    <p:sldId id="470" r:id="rId39"/>
    <p:sldId id="471" r:id="rId40"/>
    <p:sldId id="472" r:id="rId41"/>
    <p:sldId id="473" r:id="rId42"/>
    <p:sldId id="474" r:id="rId43"/>
    <p:sldId id="475" r:id="rId44"/>
    <p:sldId id="476" r:id="rId45"/>
    <p:sldId id="477" r:id="rId46"/>
    <p:sldId id="478" r:id="rId47"/>
    <p:sldId id="479" r:id="rId48"/>
    <p:sldId id="480" r:id="rId49"/>
    <p:sldId id="481" r:id="rId50"/>
    <p:sldId id="482" r:id="rId51"/>
    <p:sldId id="483" r:id="rId52"/>
    <p:sldId id="485" r:id="rId53"/>
    <p:sldId id="484" r:id="rId54"/>
    <p:sldId id="486" r:id="rId55"/>
    <p:sldId id="487" r:id="rId56"/>
    <p:sldId id="488" r:id="rId57"/>
    <p:sldId id="489" r:id="rId58"/>
    <p:sldId id="490" r:id="rId59"/>
    <p:sldId id="491" r:id="rId60"/>
    <p:sldId id="268" r:id="rId61"/>
    <p:sldId id="269" r:id="rId62"/>
    <p:sldId id="270" r:id="rId63"/>
    <p:sldId id="271" r:id="rId64"/>
    <p:sldId id="272" r:id="rId65"/>
    <p:sldId id="273" r:id="rId66"/>
    <p:sldId id="261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F5F5"/>
    <a:srgbClr val="FEF9E2"/>
    <a:srgbClr val="FDF0AE"/>
    <a:srgbClr val="344F8C"/>
    <a:srgbClr val="105D91"/>
    <a:srgbClr val="192B53"/>
    <a:srgbClr val="99ADD9"/>
    <a:srgbClr val="993366"/>
    <a:srgbClr val="415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9" autoAdjust="0"/>
    <p:restoredTop sz="96429" autoAdjust="0"/>
  </p:normalViewPr>
  <p:slideViewPr>
    <p:cSldViewPr>
      <p:cViewPr varScale="1">
        <p:scale>
          <a:sx n="110" d="100"/>
          <a:sy n="110" d="100"/>
        </p:scale>
        <p:origin x="666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2022-03-09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2066"/>
            </a:avLst>
          </a:prstGeom>
          <a:noFill/>
          <a:ln w="53975">
            <a:solidFill>
              <a:srgbClr val="99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9A5F3A"/>
              </a:solidFill>
            </a:endParaRPr>
          </a:p>
        </p:txBody>
      </p:sp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303438" y="595313"/>
            <a:ext cx="1621367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1175454" y="998730"/>
            <a:ext cx="9582149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err="1">
                <a:latin typeface="HY견고딕" pitchFamily="18" charset="-127"/>
                <a:ea typeface="HY견고딕" pitchFamily="18" charset="-127"/>
              </a:rPr>
              <a:t>파이썬</a:t>
            </a:r>
            <a:r>
              <a:rPr kumimoji="0" lang="ko-KR" altLang="en-US" sz="18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dirty="0">
                <a:latin typeface="HY견고딕" pitchFamily="18" charset="-127"/>
                <a:ea typeface="HY견고딕" pitchFamily="18" charset="-127"/>
              </a:rPr>
              <a:t>for</a:t>
            </a:r>
            <a:r>
              <a:rPr kumimoji="0" lang="en-US" altLang="ko-KR" sz="1800" baseline="0" dirty="0">
                <a:latin typeface="HY견고딕" pitchFamily="18" charset="-127"/>
                <a:ea typeface="HY견고딕" pitchFamily="18" charset="-127"/>
              </a:rPr>
              <a:t> Beginner</a:t>
            </a:r>
            <a:endParaRPr kumimoji="0" lang="de-DE" altLang="ko-KR" sz="1200" b="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816605" y="1700214"/>
            <a:ext cx="10655300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000" u="none">
                <a:ea typeface="맑은 고딕" pitchFamily="50" charset="-127"/>
              </a:rPr>
              <a:t>.</a:t>
            </a: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u="none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000" u="sng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31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C:\Users\KDY\Desktop\파이썬 3판\강의교안\줄배경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4" t="46405" r="45535" b="4804"/>
          <a:stretch/>
        </p:blipFill>
        <p:spPr bwMode="auto">
          <a:xfrm>
            <a:off x="0" y="0"/>
            <a:ext cx="553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C:\Users\KDY\Desktop\파이썬 3판\강의교안\파이썬 for Beginner 3판 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2" t="43096" r="30281" b="45077"/>
          <a:stretch/>
        </p:blipFill>
        <p:spPr bwMode="auto">
          <a:xfrm>
            <a:off x="5886679" y="5205693"/>
            <a:ext cx="5943744" cy="126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C:\Users\KDY\Desktop\파이썬 3판\강의교안\파이썬 for Beginner 3판 강의교안 템플릿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4920" r="15376" b="29529"/>
          <a:stretch/>
        </p:blipFill>
        <p:spPr bwMode="auto">
          <a:xfrm>
            <a:off x="6711421" y="572447"/>
            <a:ext cx="4294263" cy="463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/66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/66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86267" y="6525345"/>
            <a:ext cx="11675533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87233" y="1447800"/>
            <a:ext cx="4783667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sz="1800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3342217" y="3706813"/>
            <a:ext cx="5535083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sz="1800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3687233" y="1447800"/>
            <a:ext cx="4783667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sz="1800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3342217" y="3706813"/>
            <a:ext cx="5535083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sz="1800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647017" y="3048001"/>
            <a:ext cx="48768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3" name="Line 5"/>
          <p:cNvSpPr>
            <a:spLocks noChangeShapeType="1"/>
          </p:cNvSpPr>
          <p:nvPr userDrawn="1">
            <p:custDataLst>
              <p:tags r:id="rId7"/>
            </p:custDataLst>
          </p:nvPr>
        </p:nvSpPr>
        <p:spPr bwMode="auto">
          <a:xfrm>
            <a:off x="3342217" y="3706813"/>
            <a:ext cx="5535083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121917" tIns="60959" rIns="121917" bIns="60959"/>
          <a:lstStyle/>
          <a:p>
            <a:endParaRPr lang="ko-KR" altLang="en-US" sz="2400"/>
          </a:p>
        </p:txBody>
      </p:sp>
      <p:pic>
        <p:nvPicPr>
          <p:cNvPr id="14" name="Picture 5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128" y="509895"/>
            <a:ext cx="5707261" cy="57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4226424" y="2895789"/>
            <a:ext cx="3766664" cy="943782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en-US" altLang="ko-KR" sz="5333" b="1" i="1" dirty="0">
                <a:solidFill>
                  <a:srgbClr val="FFE45B"/>
                </a:solidFill>
                <a:latin typeface="+mn-lt"/>
              </a:rPr>
              <a:t>Thank You</a:t>
            </a:r>
            <a:endParaRPr lang="ko-KR" altLang="en-US" sz="5333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/66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637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169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9"/>
          <a:stretch/>
        </p:blipFill>
        <p:spPr>
          <a:xfrm>
            <a:off x="-97972" y="638431"/>
            <a:ext cx="12387943" cy="57179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1986"/>
            <a:ext cx="10515600" cy="49849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altLang="ko-KR" dirty="0"/>
              <a:t>Chapter 01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050" b="1"/>
            </a:lvl1pPr>
          </a:lstStyle>
          <a:p>
            <a:r>
              <a:rPr lang="ko-KR" altLang="en-US" dirty="0"/>
              <a:t>파이썬 시작하기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9"/>
          <a:stretch/>
        </p:blipFill>
        <p:spPr>
          <a:xfrm>
            <a:off x="181847" y="1"/>
            <a:ext cx="12010153" cy="10560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8" t="22024" r="28214" b="23214"/>
          <a:stretch/>
        </p:blipFill>
        <p:spPr>
          <a:xfrm>
            <a:off x="9581795" y="4707391"/>
            <a:ext cx="2065920" cy="1469572"/>
          </a:xfrm>
          <a:prstGeom prst="rect">
            <a:avLst/>
          </a:prstGeom>
        </p:spPr>
      </p:pic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2489916" y="256582"/>
            <a:ext cx="8760197" cy="381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309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2022-03-09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2700"/>
            <a:ext cx="12192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20101" y="448871"/>
            <a:ext cx="11351799" cy="5960258"/>
          </a:xfrm>
          <a:prstGeom prst="rect">
            <a:avLst/>
          </a:prstGeom>
          <a:solidFill>
            <a:srgbClr val="0058A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77532" y="2001520"/>
            <a:ext cx="7111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800" kern="1800" spc="300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r>
              <a:rPr lang="ko-KR" altLang="en-US" sz="4800" kern="1800" spc="300" dirty="0">
                <a:solidFill>
                  <a:schemeClr val="bg1"/>
                </a:solidFill>
                <a:latin typeface="+mj-ea"/>
                <a:ea typeface="+mj-ea"/>
              </a:rPr>
              <a:t>강</a:t>
            </a:r>
            <a:r>
              <a:rPr lang="en-US" altLang="ko-KR" sz="4800" kern="1800" spc="300" dirty="0">
                <a:solidFill>
                  <a:schemeClr val="bg1"/>
                </a:solidFill>
                <a:latin typeface="+mj-ea"/>
                <a:ea typeface="+mj-ea"/>
              </a:rPr>
              <a:t>.python</a:t>
            </a:r>
            <a:endParaRPr lang="ko-KR" altLang="en-US" sz="4800" kern="18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71344" y="3210595"/>
            <a:ext cx="2549237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r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튜플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딕셔너리</a:t>
            </a:r>
            <a:endParaRPr lang="ko-KR" altLang="en-US" dirty="0">
              <a:solidFill>
                <a:srgbClr val="FFDB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305" y="2096249"/>
            <a:ext cx="697791" cy="697791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541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9"/>
    </mc:Choice>
    <mc:Fallback xmlns="">
      <p:transition spd="slow" advTm="3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1149" y="773113"/>
            <a:ext cx="8498264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375921" y="3338991"/>
            <a:ext cx="51755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input() </a:t>
            </a:r>
            <a:r>
              <a:rPr lang="ko-KR" altLang="en-US" sz="1400" dirty="0">
                <a:solidFill>
                  <a:srgbClr val="FF0000"/>
                </a:solidFill>
              </a:rPr>
              <a:t>함수는 첨자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부터 시작하므로 </a:t>
            </a:r>
            <a:r>
              <a:rPr lang="en-US" altLang="ko-KR" sz="1400" dirty="0">
                <a:solidFill>
                  <a:srgbClr val="FF0000"/>
                </a:solidFill>
              </a:rPr>
              <a:t>i+1</a:t>
            </a:r>
            <a:r>
              <a:rPr lang="ko-KR" altLang="en-US" sz="1400" dirty="0">
                <a:solidFill>
                  <a:srgbClr val="FF0000"/>
                </a:solidFill>
              </a:rPr>
              <a:t>로 출력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  <a:r>
              <a:rPr lang="en-US" altLang="ko-KR" sz="1400" dirty="0" err="1">
                <a:solidFill>
                  <a:srgbClr val="FF0000"/>
                </a:solidFill>
              </a:rPr>
              <a:t>str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함수가 숫자를 문자로 변환한 후 ‘번째 숫자 </a:t>
            </a:r>
            <a:r>
              <a:rPr lang="en-US" altLang="ko-KR" sz="1400" dirty="0">
                <a:solidFill>
                  <a:srgbClr val="FF0000"/>
                </a:solidFill>
              </a:rPr>
              <a:t>: ’</a:t>
            </a:r>
            <a:r>
              <a:rPr lang="ko-KR" altLang="en-US" sz="1400" dirty="0">
                <a:solidFill>
                  <a:srgbClr val="FF0000"/>
                </a:solidFill>
              </a:rPr>
              <a:t>와 합쳐지므로 결국 ‘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번째 </a:t>
            </a:r>
            <a:r>
              <a:rPr lang="ko-KR" altLang="en-US" sz="1400" dirty="0" err="1">
                <a:solidFill>
                  <a:srgbClr val="FF0000"/>
                </a:solidFill>
              </a:rPr>
              <a:t>숫</a:t>
            </a:r>
            <a:r>
              <a:rPr lang="ko-KR" altLang="en-US" sz="1400" dirty="0">
                <a:solidFill>
                  <a:srgbClr val="FF0000"/>
                </a:solidFill>
              </a:rPr>
              <a:t> 자 </a:t>
            </a:r>
            <a:r>
              <a:rPr lang="en-US" altLang="ko-KR" sz="1400" dirty="0">
                <a:solidFill>
                  <a:srgbClr val="FF0000"/>
                </a:solidFill>
              </a:rPr>
              <a:t>: ’, ‘2</a:t>
            </a:r>
            <a:r>
              <a:rPr lang="ko-KR" altLang="en-US" sz="1400" dirty="0">
                <a:solidFill>
                  <a:srgbClr val="FF0000"/>
                </a:solidFill>
              </a:rPr>
              <a:t>번째 숫자 </a:t>
            </a:r>
            <a:r>
              <a:rPr lang="en-US" altLang="ko-KR" sz="1400" dirty="0">
                <a:solidFill>
                  <a:srgbClr val="FF0000"/>
                </a:solidFill>
              </a:rPr>
              <a:t>: ’ </a:t>
            </a:r>
            <a:r>
              <a:rPr lang="ko-KR" altLang="en-US" sz="1400" dirty="0">
                <a:solidFill>
                  <a:srgbClr val="FF0000"/>
                </a:solidFill>
              </a:rPr>
              <a:t>등으로 출력</a:t>
            </a:r>
            <a:r>
              <a:rPr lang="en-US" altLang="ko-KR" sz="1400" dirty="0">
                <a:solidFill>
                  <a:srgbClr val="FF0000"/>
                </a:solidFill>
              </a:rPr>
              <a:t>. 7</a:t>
            </a:r>
            <a:r>
              <a:rPr lang="ko-KR" altLang="en-US" sz="1400" dirty="0">
                <a:solidFill>
                  <a:srgbClr val="FF0000"/>
                </a:solidFill>
              </a:rPr>
              <a:t>행의 첨자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까지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번 변경되므로 </a:t>
            </a:r>
            <a:r>
              <a:rPr lang="en-US" altLang="ko-KR" sz="1400" dirty="0">
                <a:solidFill>
                  <a:srgbClr val="FF0000"/>
                </a:solidFill>
              </a:rPr>
              <a:t>aa[0], aa[1], aa[2], aa[3] </a:t>
            </a:r>
            <a:r>
              <a:rPr lang="ko-KR" altLang="en-US" sz="1400" dirty="0">
                <a:solidFill>
                  <a:srgbClr val="FF0000"/>
                </a:solidFill>
              </a:rPr>
              <a:t>등 변수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개에 값을 차례대로 입력해 </a:t>
            </a:r>
            <a:r>
              <a:rPr lang="en-US" altLang="ko-KR" sz="1400" dirty="0">
                <a:solidFill>
                  <a:srgbClr val="FF0000"/>
                </a:solidFill>
              </a:rPr>
              <a:t>[</a:t>
            </a:r>
            <a:r>
              <a:rPr lang="ko-KR" altLang="en-US" sz="1400" dirty="0">
                <a:solidFill>
                  <a:srgbClr val="FF0000"/>
                </a:solidFill>
              </a:rPr>
              <a:t>그림 </a:t>
            </a:r>
            <a:r>
              <a:rPr lang="en-US" altLang="ko-KR" sz="1400" dirty="0">
                <a:solidFill>
                  <a:srgbClr val="FF0000"/>
                </a:solidFill>
              </a:rPr>
              <a:t>7-2]</a:t>
            </a:r>
            <a:r>
              <a:rPr lang="ko-KR" altLang="en-US" sz="1400" dirty="0">
                <a:solidFill>
                  <a:srgbClr val="FF0000"/>
                </a:solidFill>
              </a:rPr>
              <a:t>와 같이 작동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변수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개를 더함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295801" y="1178750"/>
            <a:ext cx="4725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빈 리스트 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2~3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번을 반복해 항목이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개인 리스트로 만듦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까지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번 반복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846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9</a:t>
            </a:r>
            <a:r>
              <a:rPr lang="ko-KR" altLang="en-US" dirty="0"/>
              <a:t>행의 변경</a:t>
            </a:r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5" y="1133745"/>
            <a:ext cx="71501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080" y="2798930"/>
            <a:ext cx="713105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3197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리스트의 생성과 초기화</a:t>
            </a:r>
            <a:endParaRPr lang="en-US" altLang="ko-KR" dirty="0"/>
          </a:p>
          <a:p>
            <a:pPr lvl="1"/>
            <a:r>
              <a:rPr lang="ko-KR" altLang="en-US" dirty="0"/>
              <a:t> 리스트 생성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 리스트 </a:t>
            </a:r>
            <a:r>
              <a:rPr lang="en-US" altLang="ko-KR" dirty="0"/>
              <a:t>100</a:t>
            </a:r>
            <a:r>
              <a:rPr lang="ko-KR" altLang="en-US" dirty="0"/>
              <a:t>개인 </a:t>
            </a:r>
            <a:r>
              <a:rPr lang="en-US" altLang="ko-KR" dirty="0"/>
              <a:t>aa </a:t>
            </a:r>
            <a:r>
              <a:rPr lang="ko-KR" altLang="en-US" dirty="0"/>
              <a:t> </a:t>
            </a:r>
            <a:r>
              <a:rPr lang="en-US" altLang="ko-KR" dirty="0"/>
              <a:t>0, 2, 4, 8, …(2</a:t>
            </a:r>
            <a:r>
              <a:rPr lang="ko-KR" altLang="en-US" dirty="0"/>
              <a:t>의 배수로 초기화 후 리스트 </a:t>
            </a:r>
            <a:r>
              <a:rPr lang="en-US" altLang="ko-KR" dirty="0"/>
              <a:t>bb</a:t>
            </a:r>
            <a:r>
              <a:rPr lang="ko-KR" altLang="en-US" dirty="0"/>
              <a:t>에 역순으로 넣는 과정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538790"/>
            <a:ext cx="71310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150896" y="1655462"/>
            <a:ext cx="40054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➊ </a:t>
            </a:r>
            <a:r>
              <a:rPr lang="ko-KR" altLang="en-US" sz="1400" dirty="0">
                <a:solidFill>
                  <a:srgbClr val="FF0000"/>
                </a:solidFill>
              </a:rPr>
              <a:t>빈 리스트 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➋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정수로만 구성된 리스트 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➌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문자열로만 구성된 리스트 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/>
              <a:t>➍ </a:t>
            </a:r>
            <a:r>
              <a:rPr lang="ko-KR" altLang="en-US" sz="1400" dirty="0">
                <a:solidFill>
                  <a:srgbClr val="FF0000"/>
                </a:solidFill>
              </a:rPr>
              <a:t>다양한 </a:t>
            </a:r>
            <a:r>
              <a:rPr lang="ko-KR" altLang="en-US" sz="1400" dirty="0" err="1">
                <a:solidFill>
                  <a:srgbClr val="FF0000"/>
                </a:solidFill>
              </a:rPr>
              <a:t>데이터형을</a:t>
            </a:r>
            <a:r>
              <a:rPr lang="ko-KR" altLang="en-US" sz="1400" dirty="0">
                <a:solidFill>
                  <a:srgbClr val="FF0000"/>
                </a:solidFill>
              </a:rPr>
              <a:t> 섞어 리스트 생성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1" y="3293985"/>
            <a:ext cx="5862215" cy="315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9297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7-3]</a:t>
            </a:r>
            <a:r>
              <a:rPr lang="ko-KR" altLang="en-US" dirty="0"/>
              <a:t> 코드로 구현</a:t>
            </a: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72" y="1268761"/>
            <a:ext cx="8124846" cy="4635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150894" y="1583796"/>
            <a:ext cx="5517106" cy="2921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1400" dirty="0">
                <a:solidFill>
                  <a:srgbClr val="FF0000"/>
                </a:solidFill>
              </a:rPr>
              <a:t>1~2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빈 리스트 </a:t>
            </a:r>
            <a:r>
              <a:rPr lang="en-US" altLang="ko-KR" sz="1400" dirty="0">
                <a:solidFill>
                  <a:srgbClr val="FF0000"/>
                </a:solidFill>
              </a:rPr>
              <a:t>aa, bb</a:t>
            </a:r>
            <a:r>
              <a:rPr lang="ko-KR" altLang="en-US" sz="1400" dirty="0">
                <a:solidFill>
                  <a:srgbClr val="FF0000"/>
                </a:solidFill>
              </a:rPr>
              <a:t> 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value</a:t>
            </a:r>
            <a:r>
              <a:rPr lang="ko-KR" altLang="en-US" sz="1400" dirty="0">
                <a:solidFill>
                  <a:srgbClr val="FF0000"/>
                </a:solidFill>
              </a:rPr>
              <a:t>는 </a:t>
            </a:r>
            <a:r>
              <a:rPr lang="en-US" altLang="ko-KR" sz="1400" dirty="0">
                <a:solidFill>
                  <a:srgbClr val="FF0000"/>
                </a:solidFill>
              </a:rPr>
              <a:t>0, 2, 4, …</a:t>
            </a:r>
            <a:r>
              <a:rPr lang="ko-KR" altLang="en-US" sz="1400" dirty="0">
                <a:solidFill>
                  <a:srgbClr val="FF0000"/>
                </a:solidFill>
              </a:rPr>
              <a:t>로 증가시킬 값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100</a:t>
            </a:r>
            <a:r>
              <a:rPr lang="ko-KR" altLang="en-US" sz="1400" dirty="0">
                <a:solidFill>
                  <a:srgbClr val="FF0000"/>
                </a:solidFill>
              </a:rPr>
              <a:t>번을 반복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1400" dirty="0">
                <a:solidFill>
                  <a:srgbClr val="FF0000"/>
                </a:solidFill>
              </a:rPr>
              <a:t>6~7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리스트 </a:t>
            </a:r>
            <a:r>
              <a:rPr lang="en-US" altLang="ko-KR" sz="1400" dirty="0">
                <a:solidFill>
                  <a:srgbClr val="FF0000"/>
                </a:solidFill>
              </a:rPr>
              <a:t>aa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en-US" altLang="ko-KR" sz="1400" dirty="0">
                <a:solidFill>
                  <a:srgbClr val="FF0000"/>
                </a:solidFill>
              </a:rPr>
              <a:t>value</a:t>
            </a:r>
            <a:r>
              <a:rPr lang="ko-KR" altLang="en-US" sz="1400" dirty="0">
                <a:solidFill>
                  <a:srgbClr val="FF0000"/>
                </a:solidFill>
              </a:rPr>
              <a:t>를 추가한 후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씩 증가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0~99</a:t>
            </a:r>
            <a:r>
              <a:rPr lang="ko-KR" altLang="en-US" sz="1400" dirty="0">
                <a:solidFill>
                  <a:srgbClr val="FF0000"/>
                </a:solidFill>
              </a:rPr>
              <a:t>로 </a:t>
            </a:r>
            <a:r>
              <a:rPr lang="en-US" altLang="ko-KR" sz="1400" dirty="0">
                <a:solidFill>
                  <a:srgbClr val="FF0000"/>
                </a:solidFill>
              </a:rPr>
              <a:t>100</a:t>
            </a:r>
            <a:r>
              <a:rPr lang="ko-KR" altLang="en-US" sz="1400" dirty="0">
                <a:solidFill>
                  <a:srgbClr val="FF0000"/>
                </a:solidFill>
              </a:rPr>
              <a:t>번 반복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일 때 </a:t>
            </a:r>
            <a:r>
              <a:rPr lang="en-US" altLang="ko-KR" sz="1400" dirty="0">
                <a:solidFill>
                  <a:srgbClr val="FF0000"/>
                </a:solidFill>
              </a:rPr>
              <a:t>99-i</a:t>
            </a:r>
            <a:r>
              <a:rPr lang="ko-KR" altLang="en-US" sz="1400" dirty="0">
                <a:solidFill>
                  <a:srgbClr val="FF0000"/>
                </a:solidFill>
              </a:rPr>
              <a:t>는 </a:t>
            </a:r>
            <a:r>
              <a:rPr lang="en-US" altLang="ko-KR" sz="1400" dirty="0">
                <a:solidFill>
                  <a:srgbClr val="FF0000"/>
                </a:solidFill>
              </a:rPr>
              <a:t>99</a:t>
            </a:r>
            <a:r>
              <a:rPr lang="ko-KR" altLang="en-US" sz="1400" dirty="0">
                <a:solidFill>
                  <a:srgbClr val="FF0000"/>
                </a:solidFill>
              </a:rPr>
              <a:t>가 됨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일 때는 </a:t>
            </a:r>
            <a:r>
              <a:rPr lang="en-US" altLang="ko-KR" sz="1400" dirty="0">
                <a:solidFill>
                  <a:srgbClr val="FF0000"/>
                </a:solidFill>
              </a:rPr>
              <a:t>98,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일 때 는 </a:t>
            </a:r>
            <a:r>
              <a:rPr lang="en-US" altLang="ko-KR" sz="1400" dirty="0">
                <a:solidFill>
                  <a:srgbClr val="FF0000"/>
                </a:solidFill>
              </a:rPr>
              <a:t>97</a:t>
            </a:r>
            <a:r>
              <a:rPr lang="ko-KR" altLang="en-US" sz="1400" dirty="0">
                <a:solidFill>
                  <a:srgbClr val="FF0000"/>
                </a:solidFill>
              </a:rPr>
              <a:t>처럼 계속 변해 마지막으로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99</a:t>
            </a:r>
            <a:r>
              <a:rPr lang="ko-KR" altLang="en-US" sz="1400" dirty="0">
                <a:solidFill>
                  <a:srgbClr val="FF0000"/>
                </a:solidFill>
              </a:rPr>
              <a:t>일 때는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이 됨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ko-KR" altLang="en-US" sz="1400" dirty="0">
                <a:solidFill>
                  <a:srgbClr val="FF0000"/>
                </a:solidFill>
              </a:rPr>
              <a:t>리스트 </a:t>
            </a:r>
            <a:r>
              <a:rPr lang="en-US" altLang="ko-KR" sz="1400" dirty="0">
                <a:solidFill>
                  <a:srgbClr val="FF0000"/>
                </a:solidFill>
              </a:rPr>
              <a:t>bb</a:t>
            </a:r>
            <a:r>
              <a:rPr lang="ko-KR" altLang="en-US" sz="1400" dirty="0">
                <a:solidFill>
                  <a:srgbClr val="FF0000"/>
                </a:solidFill>
              </a:rPr>
              <a:t>에는 </a:t>
            </a:r>
            <a:r>
              <a:rPr lang="en-US" altLang="ko-KR" sz="1400" dirty="0">
                <a:solidFill>
                  <a:srgbClr val="FF0000"/>
                </a:solidFill>
              </a:rPr>
              <a:t>aa[99], aa[98], aa[97], …, aa[0]</a:t>
            </a:r>
            <a:r>
              <a:rPr lang="ko-KR" altLang="en-US" sz="1400" dirty="0">
                <a:solidFill>
                  <a:srgbClr val="FF0000"/>
                </a:solidFill>
              </a:rPr>
              <a:t>의 값이 추가되므로 결국 리스트 </a:t>
            </a:r>
            <a:r>
              <a:rPr lang="en-US" altLang="ko-KR" sz="1400" dirty="0">
                <a:solidFill>
                  <a:srgbClr val="FF0000"/>
                </a:solidFill>
              </a:rPr>
              <a:t>aa</a:t>
            </a:r>
            <a:r>
              <a:rPr lang="ko-KR" altLang="en-US" sz="1400" dirty="0">
                <a:solidFill>
                  <a:srgbClr val="FF0000"/>
                </a:solidFill>
              </a:rPr>
              <a:t>값이 리스트 </a:t>
            </a:r>
            <a:r>
              <a:rPr lang="en-US" altLang="ko-KR" sz="1400" dirty="0">
                <a:solidFill>
                  <a:srgbClr val="FF0000"/>
                </a:solidFill>
              </a:rPr>
              <a:t>bb</a:t>
            </a:r>
            <a:r>
              <a:rPr lang="ko-KR" altLang="en-US" sz="1400" dirty="0">
                <a:solidFill>
                  <a:srgbClr val="FF0000"/>
                </a:solidFill>
              </a:rPr>
              <a:t>에 역순으로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확인을 하려고 </a:t>
            </a:r>
            <a:r>
              <a:rPr lang="en-US" altLang="ko-KR" sz="1400" dirty="0">
                <a:solidFill>
                  <a:srgbClr val="FF0000"/>
                </a:solidFill>
              </a:rPr>
              <a:t>bb[0]</a:t>
            </a:r>
            <a:r>
              <a:rPr lang="ko-KR" altLang="en-US" sz="1400" dirty="0">
                <a:solidFill>
                  <a:srgbClr val="FF0000"/>
                </a:solidFill>
              </a:rPr>
              <a:t>과 </a:t>
            </a:r>
            <a:r>
              <a:rPr lang="en-US" altLang="ko-KR" sz="1400" dirty="0">
                <a:solidFill>
                  <a:srgbClr val="FF0000"/>
                </a:solidFill>
              </a:rPr>
              <a:t>bb[99]</a:t>
            </a:r>
            <a:r>
              <a:rPr lang="ko-KR" altLang="en-US" sz="1400" dirty="0">
                <a:solidFill>
                  <a:srgbClr val="FF0000"/>
                </a:solidFill>
              </a:rPr>
              <a:t>를 출력</a:t>
            </a:r>
          </a:p>
        </p:txBody>
      </p:sp>
    </p:spTree>
    <p:extLst>
      <p:ext uri="{BB962C8B-B14F-4D97-AF65-F5344CB8AC3E}">
        <p14:creationId xmlns:p14="http://schemas.microsoft.com/office/powerpoint/2010/main" val="952204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994" y="2255838"/>
            <a:ext cx="106965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142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값에 접근하는 다양한 방법</a:t>
            </a:r>
            <a:endParaRPr lang="en-US" altLang="ko-KR" dirty="0"/>
          </a:p>
          <a:p>
            <a:pPr lvl="1"/>
            <a:r>
              <a:rPr lang="ko-KR" altLang="en-US" dirty="0" err="1"/>
              <a:t>음수값으로</a:t>
            </a:r>
            <a:r>
              <a:rPr lang="ko-KR" altLang="en-US" dirty="0"/>
              <a:t> 접근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리스트에 접근할 때 콜론</a:t>
            </a:r>
            <a:r>
              <a:rPr lang="en-US" altLang="ko-KR" dirty="0"/>
              <a:t>(:)</a:t>
            </a:r>
            <a:r>
              <a:rPr lang="ko-KR" altLang="en-US" dirty="0"/>
              <a:t>을 사용해 범위를 지정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4" y="1583796"/>
            <a:ext cx="8190911" cy="1613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00845" y="266391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aa[-4]</a:t>
            </a:r>
            <a:r>
              <a:rPr lang="ko-KR" altLang="en-US" sz="1400" dirty="0">
                <a:solidFill>
                  <a:srgbClr val="FF0000"/>
                </a:solidFill>
              </a:rPr>
              <a:t>까지 접근되므로 </a:t>
            </a:r>
            <a:r>
              <a:rPr lang="en-US" altLang="ko-KR" sz="1400" dirty="0">
                <a:solidFill>
                  <a:srgbClr val="FF0000"/>
                </a:solidFill>
              </a:rPr>
              <a:t>aa[-5]</a:t>
            </a:r>
            <a:r>
              <a:rPr lang="ko-KR" altLang="en-US" sz="1400" dirty="0">
                <a:solidFill>
                  <a:srgbClr val="FF0000"/>
                </a:solidFill>
              </a:rPr>
              <a:t>는 오류 발생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496" y="3609020"/>
            <a:ext cx="8173968" cy="220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41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콜론의 앞이나 뒤 숫자 생략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리스트끼리 덧셈</a:t>
            </a:r>
            <a:r>
              <a:rPr lang="en-US" altLang="ko-KR" dirty="0"/>
              <a:t>, </a:t>
            </a:r>
            <a:r>
              <a:rPr lang="ko-KR" altLang="en-US" dirty="0"/>
              <a:t>곱셈 연산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1178750"/>
            <a:ext cx="7965885" cy="214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4" y="3969060"/>
            <a:ext cx="7965885" cy="2367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0995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리스트의 항목 건너뛰며 추출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178750"/>
            <a:ext cx="8057810" cy="27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1869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값의 변경</a:t>
            </a:r>
            <a:endParaRPr lang="en-US" altLang="ko-KR" dirty="0"/>
          </a:p>
          <a:p>
            <a:pPr lvl="1"/>
            <a:r>
              <a:rPr lang="ko-KR" altLang="en-US" dirty="0"/>
              <a:t>두 번째에 위치한 값을 </a:t>
            </a:r>
            <a:r>
              <a:rPr lang="en-US" altLang="ko-KR" dirty="0"/>
              <a:t>1</a:t>
            </a:r>
            <a:r>
              <a:rPr lang="ko-KR" altLang="en-US" dirty="0"/>
              <a:t>개 변경하는 방법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두 번째 값 인 </a:t>
            </a:r>
            <a:r>
              <a:rPr lang="en-US" altLang="ko-KR" dirty="0"/>
              <a:t>20</a:t>
            </a:r>
            <a:r>
              <a:rPr lang="ko-KR" altLang="en-US" dirty="0"/>
              <a:t>을 </a:t>
            </a:r>
            <a:r>
              <a:rPr lang="en-US" altLang="ko-KR" dirty="0"/>
              <a:t>200</a:t>
            </a:r>
            <a:r>
              <a:rPr lang="ko-KR" altLang="en-US" dirty="0"/>
              <a:t>과 </a:t>
            </a:r>
            <a:r>
              <a:rPr lang="en-US" altLang="ko-KR" dirty="0"/>
              <a:t>201</a:t>
            </a:r>
            <a:r>
              <a:rPr lang="ko-KR" altLang="en-US" dirty="0"/>
              <a:t>이라는 값 </a:t>
            </a:r>
            <a:r>
              <a:rPr lang="en-US" altLang="ko-KR" dirty="0"/>
              <a:t>2</a:t>
            </a:r>
            <a:r>
              <a:rPr lang="ko-KR" altLang="en-US" dirty="0"/>
              <a:t>개로 변경하는 방법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583795"/>
            <a:ext cx="7835754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4014065"/>
            <a:ext cx="7835755" cy="1824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9672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aa[1:2] </a:t>
            </a:r>
            <a:r>
              <a:rPr lang="ko-KR" altLang="en-US" dirty="0"/>
              <a:t>대신 그냥 </a:t>
            </a:r>
            <a:r>
              <a:rPr lang="en-US" altLang="ko-KR" dirty="0"/>
              <a:t>aa[1]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두 번째인 </a:t>
            </a:r>
            <a:r>
              <a:rPr lang="en-US" altLang="ko-KR" dirty="0"/>
              <a:t>aa[1]</a:t>
            </a:r>
            <a:r>
              <a:rPr lang="ko-KR" altLang="en-US" dirty="0"/>
              <a:t>의 항목 삭제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5" y="1133745"/>
            <a:ext cx="8111246" cy="189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41" y="3609020"/>
            <a:ext cx="8104561" cy="187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7937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리스트의 개념</a:t>
            </a:r>
          </a:p>
          <a:p>
            <a:pPr lvl="1"/>
            <a:r>
              <a:rPr lang="ko-KR" altLang="en-US" dirty="0" err="1"/>
              <a:t>딕셔너리를</a:t>
            </a:r>
            <a:r>
              <a:rPr lang="ko-KR" altLang="en-US" dirty="0"/>
              <a:t> 활용해 음식 궁합을 출력하는 프로그램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 </a:t>
            </a:r>
            <a:r>
              <a:rPr lang="en-US" altLang="ko-KR" dirty="0"/>
              <a:t>• C/C++</a:t>
            </a:r>
            <a:r>
              <a:rPr lang="ko-KR" altLang="en-US" dirty="0"/>
              <a:t>나 자바 같은 프로그래밍 언어에는 리스트가 없음</a:t>
            </a:r>
            <a:r>
              <a:rPr lang="en-US" altLang="ko-KR" dirty="0"/>
              <a:t>, </a:t>
            </a:r>
            <a:r>
              <a:rPr lang="ko-KR" altLang="en-US" dirty="0"/>
              <a:t>리스트와 비슷한 개념인 배열</a:t>
            </a:r>
            <a:r>
              <a:rPr lang="en-US" altLang="ko-KR" dirty="0"/>
              <a:t>(Array)</a:t>
            </a:r>
            <a:r>
              <a:rPr lang="ko-KR" altLang="en-US" dirty="0"/>
              <a:t>을 사용</a:t>
            </a:r>
            <a:r>
              <a:rPr lang="en-US" altLang="ko-KR" dirty="0"/>
              <a:t>. </a:t>
            </a:r>
            <a:r>
              <a:rPr lang="ko-KR" altLang="en-US" dirty="0"/>
              <a:t>리스트는 정수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실수 등 서로 다른 </a:t>
            </a:r>
            <a:r>
              <a:rPr lang="ko-KR" altLang="en-US" dirty="0" err="1"/>
              <a:t>데이터형도</a:t>
            </a:r>
            <a:r>
              <a:rPr lang="ko-KR" altLang="en-US" dirty="0"/>
              <a:t> 하나로 묶을 수 있지만</a:t>
            </a:r>
            <a:r>
              <a:rPr lang="en-US" altLang="ko-KR" dirty="0"/>
              <a:t>, </a:t>
            </a:r>
            <a:r>
              <a:rPr lang="ko-KR" altLang="en-US" dirty="0"/>
              <a:t>배열은 동일한 </a:t>
            </a:r>
            <a:r>
              <a:rPr lang="ko-KR" altLang="en-US" dirty="0" err="1"/>
              <a:t>데이터형만</a:t>
            </a:r>
            <a:r>
              <a:rPr lang="ko-KR" altLang="en-US" dirty="0"/>
              <a:t> 묶을 수 있다</a:t>
            </a:r>
            <a:r>
              <a:rPr lang="en-US" altLang="ko-KR" dirty="0"/>
              <a:t>. </a:t>
            </a:r>
            <a:r>
              <a:rPr lang="ko-KR" altLang="en-US" dirty="0"/>
              <a:t>정수 배열은 정수로만 묶어서 사용</a:t>
            </a: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1583796"/>
            <a:ext cx="6120680" cy="3329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2018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두 번째인 </a:t>
            </a:r>
            <a:r>
              <a:rPr lang="en-US" altLang="ko-KR" dirty="0"/>
              <a:t>aa[1]</a:t>
            </a:r>
            <a:r>
              <a:rPr lang="ko-KR" altLang="en-US" dirty="0"/>
              <a:t>에 서 네 번째인 </a:t>
            </a:r>
            <a:r>
              <a:rPr lang="en-US" altLang="ko-KR" dirty="0"/>
              <a:t>aa[3]</a:t>
            </a:r>
            <a:r>
              <a:rPr lang="ko-KR" altLang="en-US" dirty="0"/>
              <a:t>까지 삭제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리스트 자체를 삭제하는 방법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178750"/>
            <a:ext cx="7887899" cy="1845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687" y="3519010"/>
            <a:ext cx="7887771" cy="235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691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F039734C-7B56-4E0F-8C94-0320C6229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917407"/>
            <a:ext cx="6894127" cy="57069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052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 조작 함수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546" y="1223755"/>
            <a:ext cx="6975775" cy="5385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0866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Append,</a:t>
            </a:r>
            <a:r>
              <a:rPr lang="ko-KR" altLang="en-US" dirty="0"/>
              <a:t> </a:t>
            </a:r>
            <a:r>
              <a:rPr lang="en-US" altLang="ko-KR" dirty="0"/>
              <a:t>insert </a:t>
            </a:r>
            <a:r>
              <a:rPr lang="ko-KR" altLang="en-US" dirty="0"/>
              <a:t>함수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9145057-6054-4645-B6F9-5F733CAE0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510" y="1448780"/>
            <a:ext cx="6537517" cy="172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4AA2EA1-7C95-4211-8602-C3D40DFE1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510" y="3916755"/>
            <a:ext cx="6537517" cy="1845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5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행 실행하면 자료에서 </a:t>
            </a:r>
            <a:r>
              <a:rPr lang="en-US" altLang="ko-KR" dirty="0"/>
              <a:t>1 </a:t>
            </a:r>
            <a:r>
              <a:rPr lang="ko-KR" altLang="en-US" dirty="0"/>
              <a:t>제거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9</a:t>
            </a:r>
            <a:r>
              <a:rPr lang="ko-KR" altLang="en-US" dirty="0"/>
              <a:t>행에서 </a:t>
            </a:r>
            <a:r>
              <a:rPr lang="en-US" altLang="ko-KR" dirty="0"/>
              <a:t>2</a:t>
            </a:r>
            <a:r>
              <a:rPr lang="ko-KR" altLang="en-US" dirty="0"/>
              <a:t>번째 요소인 </a:t>
            </a:r>
            <a:r>
              <a:rPr lang="en-US" altLang="ko-KR" dirty="0"/>
              <a:t>3 </a:t>
            </a:r>
            <a:r>
              <a:rPr lang="ko-KR" altLang="en-US" dirty="0"/>
              <a:t>제거</a:t>
            </a:r>
          </a:p>
          <a:p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FE08B8A-8944-4FF1-BCF0-4FDF2B23F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358770"/>
            <a:ext cx="7189133" cy="1511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A765583-DA3E-45CF-AB07-3564532F4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495" y="3908995"/>
            <a:ext cx="7189133" cy="157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8787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다음 </a:t>
            </a:r>
            <a:r>
              <a:rPr lang="ko-KR" altLang="en-US" dirty="0" err="1"/>
              <a:t>반복문</a:t>
            </a:r>
            <a:r>
              <a:rPr lang="ko-KR" altLang="en-US" dirty="0"/>
              <a:t> 내부에 </a:t>
            </a:r>
            <a:r>
              <a:rPr lang="en-US" altLang="ko-KR" dirty="0"/>
              <a:t>if </a:t>
            </a:r>
            <a:r>
              <a:rPr lang="ko-KR" altLang="en-US" dirty="0"/>
              <a:t>조건문의 조건식을 채워서 </a:t>
            </a:r>
            <a:r>
              <a:rPr lang="en-US" altLang="ko-KR" dirty="0"/>
              <a:t>100 </a:t>
            </a:r>
            <a:r>
              <a:rPr lang="ko-KR" altLang="en-US" dirty="0"/>
              <a:t>이상의 숫자만 </a:t>
            </a:r>
            <a:r>
              <a:rPr lang="ko-KR" altLang="en-US" dirty="0" err="1"/>
              <a:t>출력하시오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5265E3F-50F6-4856-BD34-A1687F4B6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535" y="1808820"/>
            <a:ext cx="7260986" cy="217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2117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예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178750"/>
            <a:ext cx="7365656" cy="544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735960" y="338399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‘리스트</a:t>
            </a:r>
            <a:r>
              <a:rPr lang="en-US" altLang="ko-KR" sz="1400" dirty="0">
                <a:solidFill>
                  <a:srgbClr val="FF0000"/>
                </a:solidFill>
              </a:rPr>
              <a:t>.sort()’</a:t>
            </a:r>
            <a:r>
              <a:rPr lang="ko-KR" altLang="en-US" sz="1400" dirty="0">
                <a:solidFill>
                  <a:srgbClr val="FF0000"/>
                </a:solidFill>
              </a:rPr>
              <a:t>는 리스트 자체 정렬 ‘</a:t>
            </a:r>
            <a:r>
              <a:rPr lang="en-US" altLang="ko-KR" sz="1400" dirty="0">
                <a:solidFill>
                  <a:srgbClr val="FF0000"/>
                </a:solidFill>
              </a:rPr>
              <a:t>sorted(</a:t>
            </a:r>
            <a:r>
              <a:rPr lang="ko-KR" altLang="en-US" sz="1400" dirty="0">
                <a:solidFill>
                  <a:srgbClr val="FF0000"/>
                </a:solidFill>
              </a:rPr>
              <a:t>리스트</a:t>
            </a:r>
            <a:r>
              <a:rPr lang="en-US" altLang="ko-KR" sz="1400" dirty="0">
                <a:solidFill>
                  <a:srgbClr val="FF0000"/>
                </a:solidFill>
              </a:rPr>
              <a:t>)’</a:t>
            </a:r>
            <a:r>
              <a:rPr lang="ko-KR" altLang="en-US" sz="1400" dirty="0">
                <a:solidFill>
                  <a:srgbClr val="FF0000"/>
                </a:solidFill>
              </a:rPr>
              <a:t>는 리스트는 그대로 두고 정렬된 결과만 반환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84878" y="5216444"/>
            <a:ext cx="44449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myList.insert</a:t>
            </a:r>
            <a:r>
              <a:rPr lang="en-US" altLang="ko-KR" sz="1400" dirty="0">
                <a:solidFill>
                  <a:srgbClr val="FF0000"/>
                </a:solidFill>
              </a:rPr>
              <a:t>(2, 222)</a:t>
            </a:r>
            <a:r>
              <a:rPr lang="ko-KR" altLang="en-US" sz="1400" dirty="0">
                <a:solidFill>
                  <a:srgbClr val="FF0000"/>
                </a:solidFill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는 </a:t>
            </a:r>
            <a:r>
              <a:rPr lang="en-US" altLang="ko-KR" sz="1400" dirty="0" err="1">
                <a:solidFill>
                  <a:srgbClr val="FF0000"/>
                </a:solidFill>
              </a:rPr>
              <a:t>myList</a:t>
            </a:r>
            <a:r>
              <a:rPr lang="en-US" altLang="ko-KR" sz="1400" dirty="0">
                <a:solidFill>
                  <a:srgbClr val="FF0000"/>
                </a:solidFill>
              </a:rPr>
              <a:t>[2]</a:t>
            </a:r>
            <a:r>
              <a:rPr lang="ko-KR" altLang="en-US" sz="1400" dirty="0">
                <a:solidFill>
                  <a:srgbClr val="FF0000"/>
                </a:solidFill>
              </a:rPr>
              <a:t>의 위치를 의미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 리스트는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번부터 시작 하므로 세 번째 위치가 뒤로 밀리고 그 자리에 </a:t>
            </a:r>
            <a:r>
              <a:rPr lang="en-US" altLang="ko-KR" sz="1400" dirty="0">
                <a:solidFill>
                  <a:srgbClr val="FF0000"/>
                </a:solidFill>
              </a:rPr>
              <a:t>222</a:t>
            </a:r>
            <a:r>
              <a:rPr lang="ko-KR" altLang="en-US" sz="1400" dirty="0">
                <a:solidFill>
                  <a:srgbClr val="FF0000"/>
                </a:solidFill>
              </a:rPr>
              <a:t>가 삽입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7049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357188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0" y="683695"/>
            <a:ext cx="8055895" cy="5685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556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기존 리스트는 변경하지 않고 정렬된 새로운 리스트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1" y="1178750"/>
            <a:ext cx="8055895" cy="242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2156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리스트의 개념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차원 리스트를 여러 개 연결한 것</a:t>
            </a:r>
            <a:r>
              <a:rPr lang="en-US" altLang="ko-KR" dirty="0"/>
              <a:t>,</a:t>
            </a:r>
            <a:r>
              <a:rPr lang="ko-KR" altLang="en-US" dirty="0"/>
              <a:t> 첨자를 </a:t>
            </a:r>
            <a:r>
              <a:rPr lang="en-US" altLang="ko-KR" dirty="0"/>
              <a:t>2</a:t>
            </a:r>
            <a:r>
              <a:rPr lang="ko-KR" altLang="en-US" dirty="0"/>
              <a:t>개 사용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0" y="1628801"/>
            <a:ext cx="4775758" cy="1710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0" y="3736263"/>
            <a:ext cx="7769466" cy="225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581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리스트의 필요성</a:t>
            </a:r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a, b, c, d</a:t>
            </a:r>
            <a:r>
              <a:rPr lang="ko-KR" altLang="en-US" dirty="0"/>
              <a:t>라는 정수형 변수 선언 후 이 변수에 값을 </a:t>
            </a:r>
            <a:r>
              <a:rPr lang="ko-KR" altLang="en-US" dirty="0" err="1"/>
              <a:t>입력받고</a:t>
            </a:r>
            <a:r>
              <a:rPr lang="ko-KR" altLang="en-US" dirty="0"/>
              <a:t> 합계 출력하는 프로그램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583795"/>
            <a:ext cx="7425825" cy="5001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41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2</a:t>
            </a:r>
            <a:r>
              <a:rPr lang="ko-KR" altLang="en-US" dirty="0"/>
              <a:t>차원 리스트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문을 사용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행 </a:t>
            </a:r>
            <a:r>
              <a:rPr lang="en-US" altLang="ko-KR" dirty="0"/>
              <a:t>4</a:t>
            </a:r>
            <a:r>
              <a:rPr lang="ko-KR" altLang="en-US" dirty="0" err="1"/>
              <a:t>열짜리</a:t>
            </a:r>
            <a:r>
              <a:rPr lang="ko-KR" altLang="en-US" dirty="0"/>
              <a:t> 리스트 생성 후 항목 </a:t>
            </a:r>
            <a:r>
              <a:rPr lang="en-US" altLang="ko-KR" dirty="0"/>
              <a:t>1~12</a:t>
            </a:r>
            <a:r>
              <a:rPr lang="ko-KR" altLang="en-US" dirty="0"/>
              <a:t>를 입력하고 출력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049" y="1133745"/>
            <a:ext cx="7803175" cy="549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599158" y="1493786"/>
            <a:ext cx="598566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1~2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1</a:t>
            </a:r>
            <a:r>
              <a:rPr lang="ko-KR" altLang="en-US" sz="1400" dirty="0">
                <a:solidFill>
                  <a:srgbClr val="FF0000"/>
                </a:solidFill>
              </a:rPr>
              <a:t>차원 리스트로 사용할 </a:t>
            </a:r>
            <a:r>
              <a:rPr lang="en-US" altLang="ko-KR" sz="1400" dirty="0">
                <a:solidFill>
                  <a:srgbClr val="FF0000"/>
                </a:solidFill>
              </a:rPr>
              <a:t>list1</a:t>
            </a:r>
            <a:r>
              <a:rPr lang="ko-KR" altLang="en-US" sz="1400" dirty="0">
                <a:solidFill>
                  <a:srgbClr val="FF0000"/>
                </a:solidFill>
              </a:rPr>
              <a:t>과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차원 리스트로 사용할 </a:t>
            </a:r>
            <a:r>
              <a:rPr lang="en-US" altLang="ko-KR" sz="1400" dirty="0">
                <a:solidFill>
                  <a:srgbClr val="FF0000"/>
                </a:solidFill>
              </a:rPr>
              <a:t>list2</a:t>
            </a:r>
            <a:r>
              <a:rPr lang="ko-KR" altLang="en-US" sz="1400" dirty="0">
                <a:solidFill>
                  <a:srgbClr val="FF0000"/>
                </a:solidFill>
              </a:rPr>
              <a:t>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value</a:t>
            </a:r>
            <a:r>
              <a:rPr lang="ko-KR" altLang="en-US" sz="1400" dirty="0">
                <a:solidFill>
                  <a:srgbClr val="FF0000"/>
                </a:solidFill>
              </a:rPr>
              <a:t>는 리스트에 입력할 </a:t>
            </a:r>
            <a:r>
              <a:rPr lang="en-US" altLang="ko-KR" sz="1400" dirty="0">
                <a:solidFill>
                  <a:srgbClr val="FF0000"/>
                </a:solidFill>
              </a:rPr>
              <a:t>1~12</a:t>
            </a:r>
            <a:r>
              <a:rPr lang="ko-KR" altLang="en-US" sz="1400" dirty="0">
                <a:solidFill>
                  <a:srgbClr val="FF0000"/>
                </a:solidFill>
              </a:rPr>
              <a:t>의 값으로 사용할 변수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4~9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리스트의 행 단위 만들기 위해 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회 반복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5~7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회 반복해 항목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개인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차원 리스트 생성하는데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처음에는 </a:t>
            </a:r>
            <a:r>
              <a:rPr lang="en-US" altLang="ko-KR" sz="1400" dirty="0">
                <a:solidFill>
                  <a:srgbClr val="FF0000"/>
                </a:solidFill>
              </a:rPr>
              <a:t>[1, 2, 3, 4]</a:t>
            </a:r>
            <a:r>
              <a:rPr lang="ko-KR" altLang="en-US" sz="1400" dirty="0">
                <a:solidFill>
                  <a:srgbClr val="FF0000"/>
                </a:solidFill>
              </a:rPr>
              <a:t>의 리스트를 </a:t>
            </a:r>
            <a:r>
              <a:rPr lang="ko-KR" altLang="en-US" sz="1400" dirty="0" err="1">
                <a:solidFill>
                  <a:srgbClr val="FF0000"/>
                </a:solidFill>
              </a:rPr>
              <a:t>만듬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81701" y="3474006"/>
            <a:ext cx="522058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2</a:t>
            </a:r>
            <a:r>
              <a:rPr lang="ko-KR" altLang="en-US" sz="1400" dirty="0">
                <a:solidFill>
                  <a:srgbClr val="FF0000"/>
                </a:solidFill>
              </a:rPr>
              <a:t>차원 리스트에 추가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1</a:t>
            </a:r>
            <a:r>
              <a:rPr lang="ko-KR" altLang="en-US" sz="1400" dirty="0">
                <a:solidFill>
                  <a:srgbClr val="FF0000"/>
                </a:solidFill>
              </a:rPr>
              <a:t>차원 리스트를 다시 비움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11~14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2</a:t>
            </a:r>
            <a:r>
              <a:rPr lang="ko-KR" altLang="en-US" sz="1400" dirty="0">
                <a:solidFill>
                  <a:srgbClr val="FF0000"/>
                </a:solidFill>
              </a:rPr>
              <a:t>차원 리스트 출력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‘</a:t>
            </a:r>
            <a:r>
              <a:rPr lang="ko-KR" altLang="en-US" sz="1400" dirty="0" err="1">
                <a:solidFill>
                  <a:srgbClr val="FF0000"/>
                </a:solidFill>
              </a:rPr>
              <a:t>리스트명</a:t>
            </a:r>
            <a:r>
              <a:rPr lang="en-US" altLang="ko-KR" sz="1400" dirty="0">
                <a:solidFill>
                  <a:srgbClr val="FF0000"/>
                </a:solidFill>
              </a:rPr>
              <a:t>[</a:t>
            </a:r>
            <a:r>
              <a:rPr lang="ko-KR" altLang="en-US" sz="1400" dirty="0">
                <a:solidFill>
                  <a:srgbClr val="FF0000"/>
                </a:solidFill>
              </a:rPr>
              <a:t>행</a:t>
            </a:r>
            <a:r>
              <a:rPr lang="en-US" altLang="ko-KR" sz="1400" dirty="0">
                <a:solidFill>
                  <a:srgbClr val="FF0000"/>
                </a:solidFill>
              </a:rPr>
              <a:t>][</a:t>
            </a:r>
            <a:r>
              <a:rPr lang="ko-KR" altLang="en-US" sz="1400" dirty="0">
                <a:solidFill>
                  <a:srgbClr val="FF0000"/>
                </a:solidFill>
              </a:rPr>
              <a:t>열</a:t>
            </a:r>
            <a:r>
              <a:rPr lang="en-US" altLang="ko-KR" sz="1400" dirty="0">
                <a:solidFill>
                  <a:srgbClr val="FF0000"/>
                </a:solidFill>
              </a:rPr>
              <a:t>]’ </a:t>
            </a:r>
            <a:r>
              <a:rPr lang="ko-KR" altLang="en-US" sz="1400" dirty="0">
                <a:solidFill>
                  <a:srgbClr val="FF0000"/>
                </a:solidFill>
              </a:rPr>
              <a:t>방식으로 각 항목 출력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행 하나 출력 후 한 행 띄워서 출력 위해 </a:t>
            </a:r>
            <a:r>
              <a:rPr lang="en-US" altLang="ko-KR" sz="1400" dirty="0">
                <a:solidFill>
                  <a:srgbClr val="FF0000"/>
                </a:solidFill>
              </a:rPr>
              <a:t>print() </a:t>
            </a:r>
            <a:r>
              <a:rPr lang="ko-KR" altLang="en-US" sz="1400" dirty="0">
                <a:solidFill>
                  <a:srgbClr val="FF0000"/>
                </a:solidFill>
              </a:rPr>
              <a:t>문 사용</a:t>
            </a:r>
          </a:p>
        </p:txBody>
      </p:sp>
    </p:spTree>
    <p:extLst>
      <p:ext uri="{BB962C8B-B14F-4D97-AF65-F5344CB8AC3E}">
        <p14:creationId xmlns:p14="http://schemas.microsoft.com/office/powerpoint/2010/main" val="65975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2</a:t>
            </a:r>
            <a:r>
              <a:rPr lang="ko-KR" altLang="en-US" dirty="0"/>
              <a:t>차원 리스트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138" y="1456621"/>
            <a:ext cx="11952287" cy="4303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9885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2</a:t>
            </a:r>
            <a:r>
              <a:rPr lang="ko-KR" altLang="en-US" dirty="0"/>
              <a:t>차원 리스트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불규칙한 크기의 </a:t>
            </a:r>
            <a:r>
              <a:rPr lang="en-US" altLang="ko-KR" dirty="0"/>
              <a:t>2</a:t>
            </a:r>
            <a:r>
              <a:rPr lang="ko-KR" altLang="en-US" dirty="0"/>
              <a:t>차원 리스트</a:t>
            </a: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6" y="1223755"/>
            <a:ext cx="6750750" cy="3320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313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개념</a:t>
            </a:r>
            <a:endParaRPr lang="en-US" altLang="ko-KR" dirty="0"/>
          </a:p>
          <a:p>
            <a:pPr lvl="1"/>
            <a:r>
              <a:rPr lang="ko-KR" altLang="en-US" dirty="0"/>
              <a:t>쌍 </a:t>
            </a:r>
            <a:r>
              <a:rPr lang="en-US" altLang="ko-KR" dirty="0"/>
              <a:t>2</a:t>
            </a:r>
            <a:r>
              <a:rPr lang="ko-KR" altLang="en-US" dirty="0"/>
              <a:t>개가 하나로 묶인 자료구조</a:t>
            </a:r>
            <a:endParaRPr lang="en-US" altLang="ko-KR" dirty="0"/>
          </a:p>
          <a:p>
            <a:pPr lvl="2"/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/>
              <a:t>‘</a:t>
            </a:r>
            <a:r>
              <a:rPr lang="en-US" altLang="ko-KR" dirty="0"/>
              <a:t>apple:</a:t>
            </a:r>
            <a:r>
              <a:rPr lang="ko-KR" altLang="en-US" dirty="0"/>
              <a:t>사과’처럼 의미 있는 두 값을 연결해 구성</a:t>
            </a:r>
            <a:endParaRPr lang="en-US" altLang="ko-KR" dirty="0"/>
          </a:p>
          <a:p>
            <a:pPr marL="35718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 </a:t>
            </a:r>
            <a:r>
              <a:rPr lang="en-US" altLang="ko-KR" dirty="0"/>
              <a:t>• </a:t>
            </a:r>
            <a:r>
              <a:rPr lang="ko-KR" altLang="en-US" dirty="0"/>
              <a:t>다른 프로그래밍 언어에서는 해시</a:t>
            </a:r>
            <a:r>
              <a:rPr lang="en-US" altLang="ko-KR" dirty="0"/>
              <a:t>(Hash), </a:t>
            </a:r>
            <a:r>
              <a:rPr lang="ko-KR" altLang="en-US" dirty="0"/>
              <a:t>연관 배열</a:t>
            </a:r>
            <a:r>
              <a:rPr lang="en-US" altLang="ko-KR" dirty="0"/>
              <a:t>(Associative Array)</a:t>
            </a:r>
            <a:r>
              <a:rPr lang="ko-KR" altLang="en-US" dirty="0"/>
              <a:t>이라 함</a:t>
            </a:r>
            <a:endParaRPr lang="en-US" altLang="ko-KR" dirty="0"/>
          </a:p>
          <a:p>
            <a:pPr lvl="1"/>
            <a:r>
              <a:rPr lang="ko-KR" altLang="en-US" dirty="0"/>
              <a:t>중괄호 </a:t>
            </a:r>
            <a:r>
              <a:rPr lang="en-US" altLang="ko-KR" dirty="0"/>
              <a:t>{}</a:t>
            </a:r>
            <a:r>
              <a:rPr lang="ko-KR" altLang="en-US" dirty="0"/>
              <a:t>로 묶어 구성</a:t>
            </a:r>
            <a:r>
              <a:rPr lang="en-US" altLang="ko-KR" dirty="0"/>
              <a:t>, </a:t>
            </a:r>
            <a:r>
              <a:rPr lang="ko-KR" altLang="en-US" dirty="0"/>
              <a:t>키</a:t>
            </a:r>
            <a:r>
              <a:rPr lang="en-US" altLang="ko-KR" dirty="0"/>
              <a:t>(Key)</a:t>
            </a:r>
            <a:r>
              <a:rPr lang="ko-KR" altLang="en-US" dirty="0"/>
              <a:t>와 값</a:t>
            </a:r>
            <a:r>
              <a:rPr lang="en-US" altLang="ko-KR" dirty="0"/>
              <a:t>(Value)</a:t>
            </a:r>
            <a:r>
              <a:rPr lang="ko-KR" altLang="en-US" dirty="0"/>
              <a:t>의 쌍으로 구성</a:t>
            </a: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38" y="2611266"/>
            <a:ext cx="8149627" cy="515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3761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키와 값을 반대로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키와 값은 사용자가 지정하는 것이지 규정은 없음</a:t>
            </a:r>
            <a:endParaRPr lang="en-US" altLang="ko-KR" dirty="0"/>
          </a:p>
          <a:p>
            <a:pPr lvl="2"/>
            <a:r>
              <a:rPr lang="ko-KR" altLang="en-US" dirty="0"/>
              <a:t>주의할 점 </a:t>
            </a:r>
            <a:r>
              <a:rPr lang="en-US" altLang="ko-KR" dirty="0"/>
              <a:t>: </a:t>
            </a:r>
            <a:r>
              <a:rPr lang="ko-KR" altLang="en-US" dirty="0" err="1"/>
              <a:t>딕셔너리에는</a:t>
            </a:r>
            <a:r>
              <a:rPr lang="ko-KR" altLang="en-US" dirty="0"/>
              <a:t> 순서가 없어 생성한 순서대로 </a:t>
            </a:r>
            <a:r>
              <a:rPr lang="ko-KR" altLang="en-US" dirty="0" err="1"/>
              <a:t>딕셔너리가</a:t>
            </a:r>
            <a:r>
              <a:rPr lang="ko-KR" altLang="en-US" dirty="0"/>
              <a:t> 구성되어 있다는 보장 없음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41" y="1223756"/>
            <a:ext cx="8325925" cy="1621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41" y="3338991"/>
            <a:ext cx="8325925" cy="1624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496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여러 정보의 </a:t>
            </a:r>
            <a:r>
              <a:rPr lang="ko-KR" altLang="en-US" dirty="0" err="1"/>
              <a:t>딕셔너리</a:t>
            </a:r>
            <a:r>
              <a:rPr lang="ko-KR" altLang="en-US" dirty="0"/>
              <a:t> 표현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student1</a:t>
            </a:r>
            <a:r>
              <a:rPr lang="ko-KR" altLang="en-US" dirty="0"/>
              <a:t>에 연락 처 추가</a:t>
            </a:r>
            <a:endParaRPr lang="en-US" altLang="ko-KR" dirty="0"/>
          </a:p>
          <a:p>
            <a:pPr marL="93662" indent="0">
              <a:buNone/>
            </a:pPr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75" y="1133745"/>
            <a:ext cx="2340260" cy="18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76" y="2978950"/>
            <a:ext cx="7425825" cy="147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70" y="4914165"/>
            <a:ext cx="7430030" cy="1459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1528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학과 수정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student1</a:t>
            </a:r>
            <a:r>
              <a:rPr lang="ko-KR" altLang="en-US" dirty="0"/>
              <a:t>의 학과 삭제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93662" indent="0">
              <a:buNone/>
            </a:pP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431" y="1133745"/>
            <a:ext cx="7970624" cy="157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431" y="3248980"/>
            <a:ext cx="7970624" cy="1587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2325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동일한 키를 갖는 </a:t>
            </a:r>
            <a:r>
              <a:rPr lang="ko-KR" altLang="en-US" dirty="0" err="1"/>
              <a:t>딕셔너리를</a:t>
            </a:r>
            <a:r>
              <a:rPr lang="ko-KR" altLang="en-US" dirty="0"/>
              <a:t> 생성하는 것이 아니라 마지막에 있는 키가 적용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93662" indent="0">
              <a:buNone/>
            </a:pPr>
            <a:endParaRPr lang="en-US" altLang="ko-KR" dirty="0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08" y="1223756"/>
            <a:ext cx="7961938" cy="1595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105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ko-KR" altLang="en-US" dirty="0"/>
              <a:t>키로 값에 접근하는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딕셔너리명</a:t>
            </a:r>
            <a:r>
              <a:rPr lang="en-US" altLang="ko-KR" dirty="0"/>
              <a:t>.get(</a:t>
            </a:r>
            <a:r>
              <a:rPr lang="ko-KR" altLang="en-US" dirty="0"/>
              <a:t>키</a:t>
            </a:r>
            <a:r>
              <a:rPr lang="en-US" altLang="ko-KR" dirty="0"/>
              <a:t>) </a:t>
            </a:r>
            <a:r>
              <a:rPr lang="ko-KR" altLang="en-US" dirty="0"/>
              <a:t>함수를 사용해 키로 값에 접근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93662" indent="0">
              <a:buNone/>
            </a:pP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5" y="1581794"/>
            <a:ext cx="8010890" cy="235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477" y="4689140"/>
            <a:ext cx="7971968" cy="133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48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딕셔너리명</a:t>
            </a:r>
            <a:r>
              <a:rPr lang="en-US" altLang="ko-KR" dirty="0"/>
              <a:t>[</a:t>
            </a:r>
            <a:r>
              <a:rPr lang="ko-KR" altLang="en-US" dirty="0"/>
              <a:t>키</a:t>
            </a:r>
            <a:r>
              <a:rPr lang="en-US" altLang="ko-KR" dirty="0"/>
              <a:t>]</a:t>
            </a:r>
            <a:r>
              <a:rPr lang="ko-KR" altLang="en-US" dirty="0"/>
              <a:t>와 </a:t>
            </a:r>
            <a:r>
              <a:rPr lang="ko-KR" altLang="en-US" dirty="0" err="1"/>
              <a:t>딕셔너리명</a:t>
            </a:r>
            <a:r>
              <a:rPr lang="en-US" altLang="ko-KR" dirty="0"/>
              <a:t>.get(</a:t>
            </a:r>
            <a:r>
              <a:rPr lang="ko-KR" altLang="en-US" dirty="0"/>
              <a:t>키</a:t>
            </a:r>
            <a:r>
              <a:rPr lang="en-US" altLang="ko-KR" dirty="0"/>
              <a:t>)</a:t>
            </a:r>
            <a:r>
              <a:rPr lang="ko-KR" altLang="en-US" dirty="0"/>
              <a:t>는 결과 같음</a:t>
            </a:r>
            <a:endParaRPr lang="en-US" altLang="ko-KR" dirty="0"/>
          </a:p>
          <a:p>
            <a:pPr lvl="1"/>
            <a:r>
              <a:rPr lang="ko-KR" altLang="en-US" dirty="0" err="1"/>
              <a:t>딕셔너리명</a:t>
            </a:r>
            <a:r>
              <a:rPr lang="en-US" altLang="ko-KR" dirty="0"/>
              <a:t>[</a:t>
            </a:r>
            <a:r>
              <a:rPr lang="ko-KR" altLang="en-US" dirty="0"/>
              <a:t>키</a:t>
            </a:r>
            <a:r>
              <a:rPr lang="en-US" altLang="ko-KR" dirty="0"/>
              <a:t>]</a:t>
            </a:r>
            <a:r>
              <a:rPr lang="ko-KR" altLang="en-US" dirty="0"/>
              <a:t>는 없는 키 호출하면 오류 나지만 </a:t>
            </a:r>
            <a:r>
              <a:rPr lang="ko-KR" altLang="en-US" dirty="0" err="1"/>
              <a:t>딕셔너리명</a:t>
            </a:r>
            <a:r>
              <a:rPr lang="en-US" altLang="ko-KR" dirty="0"/>
              <a:t>.get(</a:t>
            </a:r>
            <a:r>
              <a:rPr lang="ko-KR" altLang="en-US" dirty="0"/>
              <a:t>키</a:t>
            </a:r>
            <a:r>
              <a:rPr lang="en-US" altLang="ko-KR" dirty="0"/>
              <a:t>)</a:t>
            </a:r>
            <a:r>
              <a:rPr lang="ko-KR" altLang="en-US" dirty="0"/>
              <a:t>는 없는 키를 호출하면 아무것도 반환하지 않음</a:t>
            </a:r>
            <a:endParaRPr lang="en-US" altLang="ko-KR" dirty="0"/>
          </a:p>
          <a:p>
            <a:pPr lvl="1"/>
            <a:r>
              <a:rPr lang="ko-KR" altLang="en-US" dirty="0"/>
              <a:t>없는 키를 찾을 때 </a:t>
            </a:r>
            <a:r>
              <a:rPr lang="ko-KR" altLang="en-US" dirty="0" err="1"/>
              <a:t>딕셔너리명</a:t>
            </a:r>
            <a:r>
              <a:rPr lang="en-US" altLang="ko-KR" dirty="0"/>
              <a:t>.get(</a:t>
            </a:r>
            <a:r>
              <a:rPr lang="ko-KR" altLang="en-US" dirty="0"/>
              <a:t>키</a:t>
            </a:r>
            <a:r>
              <a:rPr lang="en-US" altLang="ko-KR" dirty="0"/>
              <a:t>)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ko-KR" altLang="en-US" dirty="0" err="1"/>
              <a:t>딕셔너리명</a:t>
            </a:r>
            <a:r>
              <a:rPr lang="en-US" altLang="ko-KR" dirty="0"/>
              <a:t>.keys()</a:t>
            </a:r>
            <a:r>
              <a:rPr lang="ko-KR" altLang="en-US" dirty="0"/>
              <a:t>는 </a:t>
            </a:r>
            <a:r>
              <a:rPr lang="ko-KR" altLang="en-US" dirty="0" err="1"/>
              <a:t>딕셔너리의</a:t>
            </a:r>
            <a:r>
              <a:rPr lang="ko-KR" altLang="en-US" dirty="0"/>
              <a:t> 모든 키 반환</a:t>
            </a: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93662" indent="0">
              <a:buNone/>
            </a:pP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033" y="2219325"/>
            <a:ext cx="8035423" cy="7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033" y="3564015"/>
            <a:ext cx="8035423" cy="135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2369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리스트를 생성하는 방법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54" y="1133746"/>
            <a:ext cx="8100900" cy="588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63" y="2528901"/>
            <a:ext cx="671512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54" y="1808820"/>
            <a:ext cx="8100900" cy="541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9479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출력 결과의 </a:t>
            </a:r>
            <a:r>
              <a:rPr lang="en-US" altLang="ko-KR" dirty="0" err="1"/>
              <a:t>dict_keys</a:t>
            </a:r>
            <a:r>
              <a:rPr lang="ko-KR" altLang="en-US" dirty="0"/>
              <a:t>가 보기 싫으면 </a:t>
            </a:r>
            <a:r>
              <a:rPr lang="en-US" altLang="ko-KR" dirty="0"/>
              <a:t>list(</a:t>
            </a:r>
            <a:r>
              <a:rPr lang="ko-KR" altLang="en-US" dirty="0" err="1"/>
              <a:t>딕셔너리명</a:t>
            </a:r>
            <a:r>
              <a:rPr lang="en-US" altLang="ko-KR" dirty="0"/>
              <a:t>.keys())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딕셔너리명</a:t>
            </a:r>
            <a:r>
              <a:rPr lang="en-US" altLang="ko-KR" dirty="0"/>
              <a:t>.values() </a:t>
            </a:r>
            <a:r>
              <a:rPr lang="ko-KR" altLang="en-US" dirty="0"/>
              <a:t>함수는 </a:t>
            </a:r>
            <a:r>
              <a:rPr lang="ko-KR" altLang="en-US" dirty="0" err="1"/>
              <a:t>딕셔너리의</a:t>
            </a:r>
            <a:r>
              <a:rPr lang="ko-KR" altLang="en-US" dirty="0"/>
              <a:t> 모든 값을 리스트로 만들어 반환</a:t>
            </a:r>
            <a:endParaRPr lang="en-US" altLang="ko-KR" dirty="0"/>
          </a:p>
          <a:p>
            <a:pPr lvl="1"/>
            <a:r>
              <a:rPr lang="ko-KR" altLang="en-US" dirty="0" err="1"/>
              <a:t>딕셔너리명</a:t>
            </a:r>
            <a:r>
              <a:rPr lang="en-US" altLang="ko-KR" dirty="0"/>
              <a:t>.values() </a:t>
            </a:r>
            <a:r>
              <a:rPr lang="ko-KR" altLang="en-US" dirty="0"/>
              <a:t>함수도 출력 결과의 </a:t>
            </a:r>
            <a:r>
              <a:rPr lang="en-US" altLang="ko-KR" dirty="0" err="1"/>
              <a:t>dict_values</a:t>
            </a:r>
            <a:r>
              <a:rPr lang="ko-KR" altLang="en-US" dirty="0"/>
              <a:t>가 보기 싫으면 </a:t>
            </a:r>
            <a:r>
              <a:rPr lang="en-US" altLang="ko-KR" dirty="0"/>
              <a:t>list(</a:t>
            </a:r>
            <a:r>
              <a:rPr lang="ko-KR" altLang="en-US" dirty="0" err="1"/>
              <a:t>딕셔너리명</a:t>
            </a:r>
            <a:r>
              <a:rPr lang="en-US" altLang="ko-KR" dirty="0"/>
              <a:t>.values()) </a:t>
            </a:r>
            <a:r>
              <a:rPr lang="ko-KR" altLang="en-US" dirty="0"/>
              <a:t>함수 사용</a:t>
            </a:r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168" y="1223755"/>
            <a:ext cx="8151464" cy="136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002" y="4155490"/>
            <a:ext cx="8151464" cy="1359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196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딕셔너리명</a:t>
            </a:r>
            <a:r>
              <a:rPr lang="en-US" altLang="ko-KR" dirty="0"/>
              <a:t>.items() </a:t>
            </a:r>
            <a:r>
              <a:rPr lang="ko-KR" altLang="en-US" dirty="0"/>
              <a:t>함수를 사용하면 </a:t>
            </a:r>
            <a:r>
              <a:rPr lang="ko-KR" altLang="en-US" dirty="0" err="1"/>
              <a:t>튜플</a:t>
            </a:r>
            <a:r>
              <a:rPr lang="ko-KR" altLang="en-US" dirty="0"/>
              <a:t> 형태로도 구할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딕셔너리</a:t>
            </a:r>
            <a:r>
              <a:rPr lang="ko-KR" altLang="en-US" dirty="0"/>
              <a:t> 안에 해당 키가 있는지 없는지는 </a:t>
            </a:r>
            <a:r>
              <a:rPr lang="en-US" altLang="ko-KR" dirty="0"/>
              <a:t>in</a:t>
            </a:r>
            <a:r>
              <a:rPr lang="ko-KR" altLang="en-US" dirty="0"/>
              <a:t>을 사용해 확인</a:t>
            </a:r>
            <a:endParaRPr lang="en-US" altLang="ko-KR" dirty="0"/>
          </a:p>
          <a:p>
            <a:pPr lvl="1"/>
            <a:r>
              <a:rPr lang="ko-KR" altLang="en-US" dirty="0" err="1"/>
              <a:t>딕셔너리에</a:t>
            </a:r>
            <a:r>
              <a:rPr lang="ko-KR" altLang="en-US" dirty="0"/>
              <a:t> 키가 있다면 </a:t>
            </a:r>
            <a:r>
              <a:rPr lang="en-US" altLang="ko-KR" dirty="0"/>
              <a:t>True</a:t>
            </a:r>
            <a:r>
              <a:rPr lang="ko-KR" altLang="en-US" dirty="0"/>
              <a:t>를 반환하고</a:t>
            </a:r>
            <a:r>
              <a:rPr lang="en-US" altLang="ko-KR" dirty="0"/>
              <a:t>, </a:t>
            </a:r>
            <a:r>
              <a:rPr lang="ko-KR" altLang="en-US" dirty="0"/>
              <a:t>없다면 </a:t>
            </a:r>
            <a:r>
              <a:rPr lang="en-US" altLang="ko-KR" dirty="0"/>
              <a:t>False</a:t>
            </a:r>
            <a:r>
              <a:rPr lang="ko-KR" altLang="en-US" dirty="0"/>
              <a:t>를 반환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1265977"/>
            <a:ext cx="7929190" cy="1320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3654025"/>
            <a:ext cx="7929190" cy="1839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540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 </a:t>
            </a:r>
            <a:r>
              <a:rPr lang="en-US" altLang="ko-KR" dirty="0"/>
              <a:t>for </a:t>
            </a:r>
            <a:r>
              <a:rPr lang="ko-KR" altLang="en-US" dirty="0"/>
              <a:t>문을 활용해 </a:t>
            </a:r>
            <a:r>
              <a:rPr lang="ko-KR" altLang="en-US" dirty="0" err="1"/>
              <a:t>딕셔너리의</a:t>
            </a:r>
            <a:r>
              <a:rPr lang="ko-KR" altLang="en-US" dirty="0"/>
              <a:t> 모든 값을 출력하는 코드</a:t>
            </a:r>
            <a:endParaRPr lang="en-US" altLang="ko-K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468" y="1223756"/>
            <a:ext cx="8213002" cy="4701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195900" y="1628800"/>
            <a:ext cx="2411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빈 </a:t>
            </a:r>
            <a:r>
              <a:rPr lang="ko-KR" altLang="en-US" sz="1400" dirty="0" err="1">
                <a:solidFill>
                  <a:srgbClr val="FF0000"/>
                </a:solidFill>
              </a:rPr>
              <a:t>딕셔너리를</a:t>
            </a:r>
            <a:r>
              <a:rPr lang="ko-KR" altLang="en-US" sz="1400" dirty="0">
                <a:solidFill>
                  <a:srgbClr val="FF0000"/>
                </a:solidFill>
              </a:rPr>
              <a:t> 준비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420926" y="2378030"/>
            <a:ext cx="32853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3~6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쌍을 만들어 </a:t>
            </a:r>
            <a:r>
              <a:rPr lang="ko-KR" altLang="en-US" sz="1400" dirty="0" err="1">
                <a:solidFill>
                  <a:srgbClr val="FF0000"/>
                </a:solidFill>
              </a:rPr>
              <a:t>딕셔너리에</a:t>
            </a:r>
            <a:r>
              <a:rPr lang="ko-KR" altLang="en-US" sz="1400" dirty="0">
                <a:solidFill>
                  <a:srgbClr val="FF0000"/>
                </a:solidFill>
              </a:rPr>
              <a:t> 추가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05991" y="3474006"/>
            <a:ext cx="25652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8~9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모든 키와 값을 출력</a:t>
            </a:r>
          </a:p>
        </p:txBody>
      </p:sp>
    </p:spTree>
    <p:extLst>
      <p:ext uri="{BB962C8B-B14F-4D97-AF65-F5344CB8AC3E}">
        <p14:creationId xmlns:p14="http://schemas.microsoft.com/office/powerpoint/2010/main" val="3365642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정렬</a:t>
            </a:r>
            <a:endParaRPr lang="en-US" altLang="ko-KR" dirty="0"/>
          </a:p>
          <a:p>
            <a:pPr lvl="1"/>
            <a:r>
              <a:rPr lang="ko-KR" altLang="en-US" dirty="0"/>
              <a:t>키로 정렬한 후 </a:t>
            </a:r>
            <a:r>
              <a:rPr lang="ko-KR" altLang="en-US" dirty="0" err="1"/>
              <a:t>딕셔너리</a:t>
            </a:r>
            <a:r>
              <a:rPr lang="ko-KR" altLang="en-US" dirty="0"/>
              <a:t> 추출</a:t>
            </a:r>
            <a:endParaRPr lang="en-US" altLang="ko-K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523" y="1567464"/>
            <a:ext cx="8050933" cy="4025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240905" y="1567464"/>
            <a:ext cx="47520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행의 </a:t>
            </a:r>
            <a:r>
              <a:rPr lang="en-US" altLang="ko-KR" sz="1400" dirty="0" err="1">
                <a:solidFill>
                  <a:srgbClr val="FF0000"/>
                </a:solidFill>
              </a:rPr>
              <a:t>operator.itemgetter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함수를 사용하려고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행에서 </a:t>
            </a:r>
            <a:r>
              <a:rPr lang="en-US" altLang="ko-KR" sz="1400" dirty="0">
                <a:solidFill>
                  <a:srgbClr val="FF0000"/>
                </a:solidFill>
              </a:rPr>
              <a:t>operator</a:t>
            </a:r>
            <a:r>
              <a:rPr lang="ko-KR" altLang="en-US" sz="1400" dirty="0">
                <a:solidFill>
                  <a:srgbClr val="FF0000"/>
                </a:solidFill>
              </a:rPr>
              <a:t>를 </a:t>
            </a:r>
            <a:r>
              <a:rPr lang="ko-KR" altLang="en-US" sz="1400" dirty="0" err="1">
                <a:solidFill>
                  <a:srgbClr val="FF0000"/>
                </a:solidFill>
              </a:rPr>
              <a:t>임포트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빈 </a:t>
            </a:r>
            <a:r>
              <a:rPr lang="ko-KR" altLang="en-US" sz="1400" dirty="0" err="1">
                <a:solidFill>
                  <a:srgbClr val="FF0000"/>
                </a:solidFill>
              </a:rPr>
              <a:t>딕셔너리와</a:t>
            </a:r>
            <a:r>
              <a:rPr lang="ko-KR" altLang="en-US" sz="1400" dirty="0">
                <a:solidFill>
                  <a:srgbClr val="FF0000"/>
                </a:solidFill>
              </a:rPr>
              <a:t> 리스트를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딕셔너리</a:t>
            </a:r>
            <a:r>
              <a:rPr lang="ko-KR" altLang="en-US" sz="1400" dirty="0">
                <a:solidFill>
                  <a:srgbClr val="FF0000"/>
                </a:solidFill>
              </a:rPr>
              <a:t> 작성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키를 기준으로 </a:t>
            </a:r>
            <a:r>
              <a:rPr lang="ko-KR" altLang="en-US" sz="1400" dirty="0" err="1">
                <a:solidFill>
                  <a:srgbClr val="FF0000"/>
                </a:solidFill>
              </a:rPr>
              <a:t>딕셔너리</a:t>
            </a:r>
            <a:r>
              <a:rPr lang="ko-KR" altLang="en-US" sz="1400" dirty="0">
                <a:solidFill>
                  <a:srgbClr val="FF0000"/>
                </a:solidFill>
              </a:rPr>
              <a:t> 정렬</a:t>
            </a:r>
          </a:p>
        </p:txBody>
      </p:sp>
    </p:spTree>
    <p:extLst>
      <p:ext uri="{BB962C8B-B14F-4D97-AF65-F5344CB8AC3E}">
        <p14:creationId xmlns:p14="http://schemas.microsoft.com/office/powerpoint/2010/main" val="18373546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ko-KR" altLang="en-US" dirty="0" err="1"/>
              <a:t>딕셔너리를</a:t>
            </a:r>
            <a:r>
              <a:rPr lang="ko-KR" altLang="en-US" dirty="0"/>
              <a:t> 활용해 음식 궁합을 출력하는 프로그램 </a:t>
            </a:r>
            <a:endParaRPr lang="en-US" altLang="ko-K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237" y="1673806"/>
            <a:ext cx="8142228" cy="350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7799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 </a:t>
            </a:r>
            <a:r>
              <a:rPr lang="ko-KR" altLang="en-US" dirty="0" err="1"/>
              <a:t>딕셔너리</a:t>
            </a:r>
            <a:endParaRPr lang="ko-KR" alt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0086" y="773113"/>
            <a:ext cx="10240390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10835" y="1866039"/>
            <a:ext cx="61471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11~18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무한 반복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 err="1">
                <a:solidFill>
                  <a:srgbClr val="FF0000"/>
                </a:solidFill>
              </a:rPr>
              <a:t>딕셔너리의</a:t>
            </a:r>
            <a:r>
              <a:rPr lang="ko-KR" altLang="en-US" sz="1400" dirty="0">
                <a:solidFill>
                  <a:srgbClr val="FF0000"/>
                </a:solidFill>
              </a:rPr>
              <a:t> 키 목록 출력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입력한 음식이 </a:t>
            </a:r>
            <a:r>
              <a:rPr lang="ko-KR" altLang="en-US" sz="1400" dirty="0" err="1">
                <a:solidFill>
                  <a:srgbClr val="FF0000"/>
                </a:solidFill>
              </a:rPr>
              <a:t>딕셔너리에</a:t>
            </a:r>
            <a:r>
              <a:rPr lang="ko-KR" altLang="en-US" sz="1400" dirty="0">
                <a:solidFill>
                  <a:srgbClr val="FF0000"/>
                </a:solidFill>
              </a:rPr>
              <a:t> 있으면 </a:t>
            </a:r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</a:rPr>
              <a:t>행 출력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‘끝’ 입력하면 </a:t>
            </a:r>
            <a:r>
              <a:rPr lang="en-US" altLang="ko-KR" sz="1400" dirty="0">
                <a:solidFill>
                  <a:srgbClr val="FF0000"/>
                </a:solidFill>
              </a:rPr>
              <a:t>16</a:t>
            </a:r>
            <a:r>
              <a:rPr lang="ko-KR" altLang="en-US" sz="1400" dirty="0">
                <a:solidFill>
                  <a:srgbClr val="FF0000"/>
                </a:solidFill>
              </a:rPr>
              <a:t>행에서 </a:t>
            </a:r>
            <a:r>
              <a:rPr lang="en-US" altLang="ko-KR" sz="1400" dirty="0">
                <a:solidFill>
                  <a:srgbClr val="FF0000"/>
                </a:solidFill>
              </a:rPr>
              <a:t>while </a:t>
            </a:r>
            <a:r>
              <a:rPr lang="ko-KR" altLang="en-US" sz="1400" dirty="0">
                <a:solidFill>
                  <a:srgbClr val="FF0000"/>
                </a:solidFill>
              </a:rPr>
              <a:t>문  빠져나감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모두 해당되지 않으면 </a:t>
            </a:r>
            <a:r>
              <a:rPr lang="en-US" altLang="ko-KR" sz="1400" dirty="0">
                <a:solidFill>
                  <a:srgbClr val="FF0000"/>
                </a:solidFill>
              </a:rPr>
              <a:t>17~18</a:t>
            </a:r>
            <a:r>
              <a:rPr lang="ko-KR" altLang="en-US" sz="1400" dirty="0">
                <a:solidFill>
                  <a:srgbClr val="FF0000"/>
                </a:solidFill>
              </a:rPr>
              <a:t>행에서 메시지 출력</a:t>
            </a:r>
          </a:p>
        </p:txBody>
      </p:sp>
    </p:spTree>
    <p:extLst>
      <p:ext uri="{BB962C8B-B14F-4D97-AF65-F5344CB8AC3E}">
        <p14:creationId xmlns:p14="http://schemas.microsoft.com/office/powerpoint/2010/main" val="16062011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세트</a:t>
            </a:r>
            <a:endParaRPr lang="en-US" altLang="ko-KR" dirty="0"/>
          </a:p>
          <a:p>
            <a:pPr lvl="1"/>
            <a:r>
              <a:rPr lang="ko-KR" altLang="en-US" dirty="0"/>
              <a:t>키만 모아 놓은 </a:t>
            </a:r>
            <a:r>
              <a:rPr lang="ko-KR" altLang="en-US" dirty="0" err="1"/>
              <a:t>딕셔너리의</a:t>
            </a:r>
            <a:r>
              <a:rPr lang="ko-KR" altLang="en-US" dirty="0"/>
              <a:t> 특수한 형태</a:t>
            </a:r>
            <a:endParaRPr lang="en-US" altLang="ko-KR" dirty="0"/>
          </a:p>
          <a:p>
            <a:pPr lvl="1"/>
            <a:r>
              <a:rPr lang="ko-KR" altLang="en-US" dirty="0" err="1"/>
              <a:t>딕셔너리의</a:t>
            </a:r>
            <a:r>
              <a:rPr lang="ko-KR" altLang="en-US" dirty="0"/>
              <a:t> 키는 중복되면 안 되므로 세트에 들어 있는 값은 항상 유일</a:t>
            </a:r>
            <a:endParaRPr lang="en-US" altLang="ko-KR" dirty="0"/>
          </a:p>
          <a:p>
            <a:pPr lvl="1"/>
            <a:r>
              <a:rPr lang="ko-KR" altLang="en-US" dirty="0"/>
              <a:t>세트를 생성하려면 </a:t>
            </a:r>
            <a:r>
              <a:rPr lang="ko-KR" altLang="en-US" dirty="0" err="1"/>
              <a:t>딕셔너리처럼</a:t>
            </a:r>
            <a:r>
              <a:rPr lang="ko-KR" altLang="en-US" dirty="0"/>
              <a:t> 중괄호 </a:t>
            </a:r>
            <a:r>
              <a:rPr lang="en-US" altLang="ko-KR" dirty="0"/>
              <a:t>{ }</a:t>
            </a:r>
            <a:r>
              <a:rPr lang="ko-KR" altLang="en-US" dirty="0"/>
              <a:t> 사용하지만 </a:t>
            </a:r>
            <a:r>
              <a:rPr lang="en-US" altLang="ko-KR" dirty="0"/>
              <a:t>: </a:t>
            </a:r>
            <a:r>
              <a:rPr lang="ko-KR" altLang="en-US" dirty="0"/>
              <a:t>없이 값을 입력</a:t>
            </a:r>
            <a:endParaRPr lang="en-US" altLang="ko-KR" dirty="0"/>
          </a:p>
          <a:p>
            <a:pPr lvl="1"/>
            <a:r>
              <a:rPr lang="ko-KR" altLang="en-US" dirty="0"/>
              <a:t>중복된 키는 자동으로 하나만 남음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판매된 물품의 전체 수량이 아닌 종류만 파악하고 싶을 때</a:t>
            </a:r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221" y="2618911"/>
            <a:ext cx="8055895" cy="1675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221" y="4779150"/>
            <a:ext cx="8055895" cy="1569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6322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두 세트 사이의 교집합</a:t>
            </a:r>
            <a:r>
              <a:rPr lang="en-US" altLang="ko-KR" dirty="0"/>
              <a:t>, </a:t>
            </a:r>
            <a:r>
              <a:rPr lang="ko-KR" altLang="en-US" dirty="0"/>
              <a:t>합집합</a:t>
            </a:r>
            <a:r>
              <a:rPr lang="en-US" altLang="ko-KR" dirty="0"/>
              <a:t>, </a:t>
            </a:r>
            <a:r>
              <a:rPr lang="ko-KR" altLang="en-US" dirty="0" err="1"/>
              <a:t>차집합</a:t>
            </a:r>
            <a:r>
              <a:rPr lang="en-US" altLang="ko-KR" dirty="0"/>
              <a:t>, </a:t>
            </a:r>
            <a:r>
              <a:rPr lang="ko-KR" altLang="en-US" dirty="0"/>
              <a:t>대칭 </a:t>
            </a:r>
            <a:r>
              <a:rPr lang="ko-KR" altLang="en-US" dirty="0" err="1"/>
              <a:t>차집합을</a:t>
            </a:r>
            <a:r>
              <a:rPr lang="ko-KR" altLang="en-US" dirty="0"/>
              <a:t> 구할 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연산자 </a:t>
            </a:r>
            <a:r>
              <a:rPr lang="en-US" altLang="ko-KR" dirty="0"/>
              <a:t>&amp;, |, -, ^ </a:t>
            </a:r>
            <a:r>
              <a:rPr lang="ko-KR" altLang="en-US" dirty="0"/>
              <a:t>대신 함수를 사용</a:t>
            </a:r>
            <a:endParaRPr lang="en-US" altLang="ko-K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178750"/>
            <a:ext cx="7337775" cy="3182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877" y="4914165"/>
            <a:ext cx="7337775" cy="1196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545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컴프리헨션</a:t>
            </a:r>
            <a:endParaRPr lang="en-US" altLang="ko-KR" dirty="0"/>
          </a:p>
          <a:p>
            <a:pPr lvl="1"/>
            <a:r>
              <a:rPr lang="ko-KR" altLang="en-US" dirty="0"/>
              <a:t> 값이 순차적인 리스트를 한 줄로 만드는 간단한 방법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5</a:t>
            </a:r>
            <a:r>
              <a:rPr lang="ko-KR" altLang="en-US" dirty="0"/>
              <a:t>까지 저장된 리스트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컴프리헨션으로</a:t>
            </a:r>
            <a:r>
              <a:rPr lang="ko-KR" altLang="en-US" dirty="0"/>
              <a:t> 작성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1898831"/>
            <a:ext cx="8000150" cy="2092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4734146"/>
            <a:ext cx="8000150" cy="159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16684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컴프리헨션의</a:t>
            </a:r>
            <a:r>
              <a:rPr lang="ko-KR" altLang="en-US" dirty="0"/>
              <a:t> 구성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1~5</a:t>
            </a:r>
            <a:r>
              <a:rPr lang="ko-KR" altLang="en-US" dirty="0"/>
              <a:t>의 제곱으로 구성된 리스트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1~20 </a:t>
            </a:r>
            <a:r>
              <a:rPr lang="ko-KR" altLang="en-US" dirty="0"/>
              <a:t>숫자 중에서 </a:t>
            </a:r>
            <a:r>
              <a:rPr lang="en-US" altLang="ko-KR" dirty="0"/>
              <a:t>3</a:t>
            </a:r>
            <a:r>
              <a:rPr lang="ko-KR" altLang="en-US" dirty="0"/>
              <a:t>의 배수로만 리스트를 구성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1" y="1223756"/>
            <a:ext cx="7955145" cy="533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1" y="2168860"/>
            <a:ext cx="7955145" cy="1550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1" y="4329101"/>
            <a:ext cx="7955145" cy="1552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514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Code07-01.py</a:t>
            </a:r>
            <a:r>
              <a:rPr lang="ko-KR" altLang="en-US" dirty="0"/>
              <a:t>를 리스트를 사용하는 프로그램으로 수정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1223755"/>
            <a:ext cx="7920880" cy="5299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600945" y="1763815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aa=[0, 0, 0, 0]</a:t>
            </a:r>
            <a:r>
              <a:rPr lang="ko-KR" altLang="en-US" sz="1400" dirty="0">
                <a:solidFill>
                  <a:srgbClr val="FF0000"/>
                </a:solidFill>
              </a:rPr>
              <a:t>으로 항목이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개 있는 리스트 생성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a </a:t>
            </a:r>
            <a:r>
              <a:rPr lang="ko-KR" altLang="en-US" sz="1400" dirty="0">
                <a:solidFill>
                  <a:srgbClr val="FF0000"/>
                </a:solidFill>
              </a:rPr>
              <a:t>대신 </a:t>
            </a:r>
            <a:r>
              <a:rPr lang="en-US" altLang="ko-KR" sz="1400" dirty="0">
                <a:solidFill>
                  <a:srgbClr val="FF0000"/>
                </a:solidFill>
              </a:rPr>
              <a:t>aa[0]</a:t>
            </a:r>
            <a:r>
              <a:rPr lang="ko-KR" altLang="en-US" sz="1400" dirty="0">
                <a:solidFill>
                  <a:srgbClr val="FF0000"/>
                </a:solidFill>
              </a:rPr>
              <a:t>을 사용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5~7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리스트 </a:t>
            </a:r>
            <a:r>
              <a:rPr lang="en-US" altLang="ko-KR" sz="1400" dirty="0">
                <a:solidFill>
                  <a:srgbClr val="FF0000"/>
                </a:solidFill>
              </a:rPr>
              <a:t>aa</a:t>
            </a:r>
            <a:r>
              <a:rPr lang="ko-KR" altLang="en-US" sz="1400" dirty="0">
                <a:solidFill>
                  <a:srgbClr val="FF0000"/>
                </a:solidFill>
              </a:rPr>
              <a:t>를 사용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각 변수 대신 </a:t>
            </a:r>
            <a:r>
              <a:rPr lang="en-US" altLang="ko-KR" sz="1400" dirty="0">
                <a:solidFill>
                  <a:srgbClr val="FF0000"/>
                </a:solidFill>
              </a:rPr>
              <a:t>aa[0]+aa[1]+aa[2]+aa[3]</a:t>
            </a:r>
            <a:r>
              <a:rPr lang="ko-KR" altLang="en-US" sz="1400" dirty="0">
                <a:solidFill>
                  <a:srgbClr val="FF0000"/>
                </a:solidFill>
              </a:rPr>
              <a:t>으로 수정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95800" y="504918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출력 결과는 리스트를 사용하기 전과 동일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숫자 </a:t>
            </a:r>
            <a:r>
              <a:rPr lang="en-US" altLang="ko-KR" sz="1400" dirty="0">
                <a:solidFill>
                  <a:srgbClr val="FF0000"/>
                </a:solidFill>
              </a:rPr>
              <a:t>100</a:t>
            </a:r>
            <a:r>
              <a:rPr lang="ko-KR" altLang="en-US" sz="1400" dirty="0">
                <a:solidFill>
                  <a:srgbClr val="FF0000"/>
                </a:solidFill>
              </a:rPr>
              <a:t>개를 더하려면 </a:t>
            </a:r>
            <a:r>
              <a:rPr lang="en-US" altLang="ko-KR" sz="1400" dirty="0">
                <a:solidFill>
                  <a:srgbClr val="FF0000"/>
                </a:solidFill>
              </a:rPr>
              <a:t>aa=[0, 1, 0, …, 99]</a:t>
            </a:r>
            <a:r>
              <a:rPr lang="ko-KR" altLang="en-US" sz="1400" dirty="0">
                <a:solidFill>
                  <a:srgbClr val="FF0000"/>
                </a:solidFill>
              </a:rPr>
              <a:t>를 생성한 후 </a:t>
            </a:r>
            <a:r>
              <a:rPr lang="en-US" altLang="ko-KR" sz="1400" dirty="0">
                <a:solidFill>
                  <a:srgbClr val="FF0000"/>
                </a:solidFill>
              </a:rPr>
              <a:t>aa[0]+aa[1]+aa[2] +…+aa[99]</a:t>
            </a:r>
            <a:r>
              <a:rPr lang="ko-KR" altLang="en-US" sz="1400" dirty="0">
                <a:solidFill>
                  <a:srgbClr val="FF0000"/>
                </a:solidFill>
              </a:rPr>
              <a:t>로 작성</a:t>
            </a:r>
          </a:p>
        </p:txBody>
      </p:sp>
    </p:spTree>
    <p:extLst>
      <p:ext uri="{BB962C8B-B14F-4D97-AF65-F5344CB8AC3E}">
        <p14:creationId xmlns:p14="http://schemas.microsoft.com/office/powerpoint/2010/main" val="13795145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동시에 여러 리스트에 접근</a:t>
            </a:r>
            <a:endParaRPr lang="en-US" altLang="ko-KR" dirty="0"/>
          </a:p>
          <a:p>
            <a:pPr lvl="1"/>
            <a:r>
              <a:rPr lang="en-US" altLang="ko-KR" dirty="0"/>
              <a:t>zip() </a:t>
            </a:r>
            <a:r>
              <a:rPr lang="ko-KR" altLang="en-US" dirty="0"/>
              <a:t>함수를 사용해 동시에 여러 리스트에 접근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1583796"/>
            <a:ext cx="8049610" cy="265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0240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두 리스트를 </a:t>
            </a:r>
            <a:r>
              <a:rPr lang="ko-KR" altLang="en-US" dirty="0" err="1"/>
              <a:t>튜플이나</a:t>
            </a:r>
            <a:r>
              <a:rPr lang="ko-KR" altLang="en-US" dirty="0"/>
              <a:t> </a:t>
            </a:r>
            <a:r>
              <a:rPr lang="ko-KR" altLang="en-US" dirty="0" err="1"/>
              <a:t>딕셔너리로</a:t>
            </a:r>
            <a:r>
              <a:rPr lang="ko-KR" altLang="en-US" dirty="0"/>
              <a:t> 짝지을 때 </a:t>
            </a:r>
            <a:r>
              <a:rPr lang="en-US" altLang="ko-KR" dirty="0"/>
              <a:t>zip() </a:t>
            </a:r>
            <a:r>
              <a:rPr lang="ko-KR" altLang="en-US" dirty="0"/>
              <a:t>함수 사용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950" y="1223755"/>
            <a:ext cx="8096510" cy="305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962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리스트의 복사</a:t>
            </a:r>
            <a:endParaRPr lang="en-US" altLang="ko-KR" dirty="0"/>
          </a:p>
          <a:p>
            <a:pPr lvl="2"/>
            <a:r>
              <a:rPr lang="ko-KR" altLang="en-US" dirty="0"/>
              <a:t>얕은 복사 </a:t>
            </a:r>
            <a:r>
              <a:rPr lang="en-US" altLang="ko-KR" dirty="0"/>
              <a:t>: </a:t>
            </a:r>
            <a:r>
              <a:rPr lang="en-US" altLang="ko-KR" dirty="0" err="1"/>
              <a:t>newList</a:t>
            </a:r>
            <a:r>
              <a:rPr lang="en-US" altLang="ko-KR" dirty="0"/>
              <a:t>=</a:t>
            </a:r>
            <a:r>
              <a:rPr lang="en-US" altLang="ko-KR" dirty="0" err="1"/>
              <a:t>oldList</a:t>
            </a:r>
            <a:r>
              <a:rPr lang="ko-KR" altLang="en-US" dirty="0"/>
              <a:t>는 </a:t>
            </a:r>
            <a:r>
              <a:rPr lang="en-US" altLang="ko-KR" dirty="0" err="1"/>
              <a:t>newList</a:t>
            </a:r>
            <a:r>
              <a:rPr lang="ko-KR" altLang="en-US" dirty="0"/>
              <a:t>와 </a:t>
            </a:r>
            <a:r>
              <a:rPr lang="en-US" altLang="ko-KR" dirty="0" err="1"/>
              <a:t>oldList</a:t>
            </a:r>
            <a:r>
              <a:rPr lang="ko-KR" altLang="en-US" dirty="0"/>
              <a:t>가 동일한 메모리 공간 공유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1" y="1557470"/>
            <a:ext cx="6334964" cy="231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1" y="4244988"/>
            <a:ext cx="4095455" cy="2215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3684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얕은 복사의 방지</a:t>
            </a:r>
            <a:endParaRPr lang="en-US" altLang="ko-KR" dirty="0"/>
          </a:p>
          <a:p>
            <a:pPr lvl="2"/>
            <a:r>
              <a:rPr lang="ko-KR" altLang="en-US" dirty="0"/>
              <a:t>깊은 복사 </a:t>
            </a:r>
            <a:r>
              <a:rPr lang="en-US" altLang="ko-KR" dirty="0"/>
              <a:t>: </a:t>
            </a:r>
            <a:r>
              <a:rPr lang="en-US" altLang="ko-KR" dirty="0" err="1"/>
              <a:t>newList</a:t>
            </a:r>
            <a:r>
              <a:rPr lang="en-US" altLang="ko-KR" dirty="0"/>
              <a:t>=</a:t>
            </a:r>
            <a:r>
              <a:rPr lang="en-US" altLang="ko-KR" dirty="0" err="1"/>
              <a:t>oldList</a:t>
            </a:r>
            <a:r>
              <a:rPr lang="en-US" altLang="ko-KR" dirty="0"/>
              <a:t>[:]</a:t>
            </a:r>
            <a:r>
              <a:rPr lang="ko-KR" altLang="en-US" dirty="0"/>
              <a:t>는 메모리의 공간을 복사해서 새로 </a:t>
            </a:r>
            <a:r>
              <a:rPr lang="ko-KR" altLang="en-US" dirty="0" err="1"/>
              <a:t>만듬</a:t>
            </a:r>
            <a:endParaRPr lang="ko-KR" altLang="en-US" dirty="0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963" y="1508886"/>
            <a:ext cx="7999595" cy="1968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962" y="3564015"/>
            <a:ext cx="5138836" cy="27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55110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리스트를 이용한 </a:t>
            </a:r>
            <a:r>
              <a:rPr lang="ko-KR" altLang="en-US" dirty="0" err="1"/>
              <a:t>스택</a:t>
            </a:r>
            <a:r>
              <a:rPr lang="ko-KR" altLang="en-US" dirty="0"/>
              <a:t> 구현</a:t>
            </a:r>
          </a:p>
          <a:p>
            <a:pPr lvl="1"/>
            <a:r>
              <a:rPr lang="ko-KR" altLang="en-US" dirty="0" err="1"/>
              <a:t>스택</a:t>
            </a:r>
            <a:r>
              <a:rPr lang="en-US" altLang="ko-KR" dirty="0"/>
              <a:t>( Stack) : </a:t>
            </a:r>
            <a:r>
              <a:rPr lang="ko-KR" altLang="en-US" dirty="0"/>
              <a:t>한 쪽 끝이 막혀 먼저 들어간 것이 가장 나중에 나오는 형태의 자료구조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LIFO(Last In First Out) </a:t>
            </a:r>
            <a:r>
              <a:rPr lang="ko-KR" altLang="en-US" dirty="0"/>
              <a:t>구조 </a:t>
            </a:r>
            <a:r>
              <a:rPr lang="en-US" altLang="ko-KR" dirty="0"/>
              <a:t>: </a:t>
            </a:r>
            <a:r>
              <a:rPr lang="ko-KR" altLang="en-US" dirty="0"/>
              <a:t>가장 나중에 들어간 것이 가장 먼저 나오는 구조</a:t>
            </a:r>
            <a:endParaRPr lang="en-US" altLang="ko-KR" dirty="0"/>
          </a:p>
          <a:p>
            <a:pPr lvl="2"/>
            <a:r>
              <a:rPr lang="en-US" altLang="ko-KR" dirty="0"/>
              <a:t>Top : </a:t>
            </a:r>
            <a:r>
              <a:rPr lang="ko-KR" altLang="en-US" dirty="0"/>
              <a:t>자동차 세 대 중 가장 마지막에 들어간 자동차 </a:t>
            </a:r>
            <a:r>
              <a:rPr lang="en-US" altLang="ko-KR" dirty="0"/>
              <a:t>C </a:t>
            </a:r>
            <a:r>
              <a:rPr lang="ko-KR" altLang="en-US" dirty="0"/>
              <a:t>다음의 비어 있는 위치</a:t>
            </a:r>
            <a:endParaRPr lang="en-US" altLang="ko-KR" dirty="0"/>
          </a:p>
          <a:p>
            <a:pPr lvl="3"/>
            <a:r>
              <a:rPr lang="en-US" altLang="ko-KR" dirty="0"/>
              <a:t>top</a:t>
            </a:r>
            <a:r>
              <a:rPr lang="ko-KR" altLang="en-US" dirty="0"/>
              <a:t>은 </a:t>
            </a:r>
            <a:r>
              <a:rPr lang="ko-KR" altLang="en-US" dirty="0" err="1"/>
              <a:t>스택에</a:t>
            </a:r>
            <a:r>
              <a:rPr lang="ko-KR" altLang="en-US" dirty="0"/>
              <a:t> 들어 있는 데이터 중 가장 마지막 데이터의 바로 다음 위치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 err="1"/>
              <a:t>푸시</a:t>
            </a:r>
            <a:r>
              <a:rPr lang="en-US" altLang="ko-KR" dirty="0"/>
              <a:t>(Push) : </a:t>
            </a:r>
            <a:r>
              <a:rPr lang="ko-KR" altLang="en-US" dirty="0"/>
              <a:t>데이터를 넣는 것</a:t>
            </a:r>
            <a:endParaRPr lang="en-US" altLang="ko-KR" dirty="0"/>
          </a:p>
          <a:p>
            <a:pPr lvl="2"/>
            <a:r>
              <a:rPr lang="ko-KR" altLang="en-US" dirty="0"/>
              <a:t>팝</a:t>
            </a:r>
            <a:r>
              <a:rPr lang="en-US" altLang="ko-KR" dirty="0"/>
              <a:t>(Pop) : </a:t>
            </a:r>
            <a:r>
              <a:rPr lang="ko-KR" altLang="en-US" dirty="0"/>
              <a:t>데이터를 빼는 것 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1583795"/>
            <a:ext cx="7137400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42537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한 쪽이 막힌 주차장을 만들어 리스트로 </a:t>
            </a:r>
            <a:r>
              <a:rPr lang="ko-KR" altLang="en-US" dirty="0" err="1"/>
              <a:t>스택</a:t>
            </a:r>
            <a:r>
              <a:rPr lang="ko-KR" altLang="en-US" dirty="0"/>
              <a:t> 구현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400" y="1178751"/>
            <a:ext cx="8207070" cy="792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14" y="2258870"/>
            <a:ext cx="7557344" cy="207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4641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append() </a:t>
            </a:r>
            <a:r>
              <a:rPr lang="ko-KR" altLang="en-US" dirty="0"/>
              <a:t>함수 사용하여 자동차 한 대 넣어 보자</a:t>
            </a:r>
            <a:r>
              <a:rPr lang="en-US" altLang="ko-KR" dirty="0"/>
              <a:t>(</a:t>
            </a:r>
            <a:r>
              <a:rPr lang="ko-KR" altLang="en-US" dirty="0" err="1"/>
              <a:t>푸시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133745"/>
            <a:ext cx="8218270" cy="82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0" y="2213865"/>
            <a:ext cx="7632644" cy="211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2722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자동차 </a:t>
            </a:r>
            <a:r>
              <a:rPr lang="en-US" altLang="ko-KR" dirty="0"/>
              <a:t>B</a:t>
            </a:r>
            <a:r>
              <a:rPr lang="ko-KR" altLang="en-US" dirty="0"/>
              <a:t>와 자동차 </a:t>
            </a:r>
            <a:r>
              <a:rPr lang="en-US" altLang="ko-KR" dirty="0"/>
              <a:t>C</a:t>
            </a:r>
            <a:r>
              <a:rPr lang="ko-KR" altLang="en-US" dirty="0"/>
              <a:t>도 주차장에 넣기 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00" y="1088741"/>
            <a:ext cx="8063650" cy="348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2538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 자동차 빼기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223755"/>
            <a:ext cx="8140960" cy="3117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88982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자동차 </a:t>
            </a:r>
            <a:r>
              <a:rPr lang="ko-KR" altLang="en-US" dirty="0"/>
              <a:t>빼기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 </a:t>
            </a:r>
            <a:r>
              <a:rPr lang="en-US" altLang="ko-KR" dirty="0"/>
              <a:t>• </a:t>
            </a:r>
            <a:r>
              <a:rPr lang="ko-KR" altLang="en-US" dirty="0" err="1"/>
              <a:t>스택과</a:t>
            </a:r>
            <a:r>
              <a:rPr lang="ko-KR" altLang="en-US" dirty="0"/>
              <a:t> 함께 많이 사용되는 자료구조  큐</a:t>
            </a:r>
            <a:r>
              <a:rPr lang="en-US" altLang="ko-KR" dirty="0"/>
              <a:t>( Queue). </a:t>
            </a:r>
            <a:r>
              <a:rPr lang="ko-KR" altLang="en-US" dirty="0"/>
              <a:t>큐는 양쪽이 뚫린 구조</a:t>
            </a:r>
            <a:r>
              <a:rPr lang="en-US" altLang="ko-KR" dirty="0"/>
              <a:t>. </a:t>
            </a:r>
            <a:r>
              <a:rPr lang="ko-KR" altLang="en-US" dirty="0"/>
              <a:t>파이프 같은 모양</a:t>
            </a:r>
            <a:r>
              <a:rPr lang="en-US" altLang="ko-KR" dirty="0"/>
              <a:t>, </a:t>
            </a:r>
            <a:r>
              <a:rPr lang="ko-KR" altLang="en-US" dirty="0"/>
              <a:t>한 쪽으로 들어가면 다른 한 쪽으로 나오는 형태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223755"/>
            <a:ext cx="8140960" cy="3117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807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리스트의 일반적인 사용</a:t>
            </a:r>
            <a:endParaRPr lang="en-US" altLang="ko-KR" dirty="0"/>
          </a:p>
          <a:p>
            <a:pPr lvl="1"/>
            <a:r>
              <a:rPr lang="ko-KR" altLang="en-US" dirty="0"/>
              <a:t>빈 리스트의 생성과 항목 추가 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1538790"/>
            <a:ext cx="714375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347" y="4014065"/>
            <a:ext cx="71374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73133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데이터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(data)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예시</a:t>
            </a:r>
            <a:r>
              <a:rPr lang="en-US" altLang="ko-KR" dirty="0"/>
              <a:t> – </a:t>
            </a:r>
            <a:r>
              <a:rPr lang="ko-KR" altLang="en-US" dirty="0" err="1"/>
              <a:t>딕셔너리로</a:t>
            </a:r>
            <a:r>
              <a:rPr lang="ko-KR" altLang="en-US" dirty="0"/>
              <a:t> 객체 만들기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943835"/>
            <a:ext cx="8439173" cy="427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4033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2962" y="1358770"/>
            <a:ext cx="8206075" cy="495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9825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767" y="1673805"/>
            <a:ext cx="7163578" cy="71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74" y="2460133"/>
            <a:ext cx="7211203" cy="2437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87946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0605" y="1088740"/>
            <a:ext cx="6796986" cy="5307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64477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학생을 매개변수로 받는 형태의 함수로 만들면 코드가 더 균형 잡히게 됨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609" y="1290854"/>
            <a:ext cx="5695831" cy="5288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29774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06 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딕셔너리의</a:t>
            </a:r>
            <a:r>
              <a:rPr lang="ko-KR" altLang="en-US" dirty="0"/>
              <a:t> 심화 내용</a:t>
            </a:r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0615" y="1583795"/>
            <a:ext cx="6189120" cy="2757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502" y="4331016"/>
            <a:ext cx="6195097" cy="147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24527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>
                <a:solidFill>
                  <a:schemeClr val="bg1"/>
                </a:solidFill>
              </a:rPr>
              <a:t>YOU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리스트의 첨자가 순서대로 변할 수 있도록 반복문과 함께 활용</a:t>
            </a: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76" y="1185864"/>
            <a:ext cx="5834947" cy="3233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14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대괄호 안에 음수 넣어 뒤에서부터 요소 선택하기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52BD474-587F-4D88-BF14-088B89619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370" y="1448780"/>
            <a:ext cx="7214587" cy="3564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269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리스트의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ko-KR" altLang="en-US" dirty="0"/>
              <a:t>리스트의 길이 넘는 인덱스로 요소에 접근하려는 경우 발생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5BDA0AC-2DDF-4E55-8AB3-027ADE3C7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5" y="1493785"/>
            <a:ext cx="7434349" cy="1089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5B0CDF4C-14F0-4302-8BDE-FB71D127C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6" y="2721462"/>
            <a:ext cx="7434349" cy="1681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09828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1742</TotalTime>
  <Words>1983</Words>
  <Application>Microsoft Office PowerPoint</Application>
  <PresentationFormat>와이드스크린</PresentationFormat>
  <Paragraphs>442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4" baseType="lpstr">
      <vt:lpstr>HY견고딕</vt:lpstr>
      <vt:lpstr>HY견명조</vt:lpstr>
      <vt:lpstr>나눔스퀘어</vt:lpstr>
      <vt:lpstr>맑은 고딕</vt:lpstr>
      <vt:lpstr>Arial</vt:lpstr>
      <vt:lpstr>Verdana</vt:lpstr>
      <vt:lpstr>Wingdings</vt:lpstr>
      <vt:lpstr>1_Office 테마</vt:lpstr>
      <vt:lpstr>PowerPoint 프레젠테이션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02 리스트의 기본</vt:lpstr>
      <vt:lpstr>Section 03 2차원 리스트</vt:lpstr>
      <vt:lpstr>Section 03 2차원 리스트</vt:lpstr>
      <vt:lpstr>Section 03 2차원 리스트</vt:lpstr>
      <vt:lpstr>Section 05  딕셔너리</vt:lpstr>
      <vt:lpstr>Section 05  딕셔너리</vt:lpstr>
      <vt:lpstr>Section 05  딕셔너리</vt:lpstr>
      <vt:lpstr>Section 05  딕셔너리</vt:lpstr>
      <vt:lpstr>Section 05  딕셔너리</vt:lpstr>
      <vt:lpstr>Section 05  딕셔너리</vt:lpstr>
      <vt:lpstr>Section 05  딕셔너리</vt:lpstr>
      <vt:lpstr>Section 05  딕셔너리</vt:lpstr>
      <vt:lpstr>Section 05  딕셔너리</vt:lpstr>
      <vt:lpstr>Section 05  딕셔너리</vt:lpstr>
      <vt:lpstr>Section 05  딕셔너리</vt:lpstr>
      <vt:lpstr>Section 05  딕셔너리</vt:lpstr>
      <vt:lpstr>Section 05  딕셔너리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Section 06  리스트, 튜플, 딕셔너리의 심화 내용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lee01</cp:lastModifiedBy>
  <cp:revision>290</cp:revision>
  <dcterms:created xsi:type="dcterms:W3CDTF">2012-07-23T02:34:37Z</dcterms:created>
  <dcterms:modified xsi:type="dcterms:W3CDTF">2022-03-09T09:19:11Z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